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7"/>
  </p:notesMasterIdLst>
  <p:handoutMasterIdLst>
    <p:handoutMasterId r:id="rId48"/>
  </p:handoutMasterIdLst>
  <p:sldIdLst>
    <p:sldId id="885" r:id="rId6"/>
    <p:sldId id="957" r:id="rId8"/>
    <p:sldId id="894" r:id="rId9"/>
    <p:sldId id="939" r:id="rId10"/>
    <p:sldId id="1077" r:id="rId11"/>
    <p:sldId id="1037" r:id="rId12"/>
    <p:sldId id="1103" r:id="rId13"/>
    <p:sldId id="1104" r:id="rId14"/>
    <p:sldId id="1206" r:id="rId15"/>
    <p:sldId id="1105" r:id="rId16"/>
    <p:sldId id="966" r:id="rId17"/>
    <p:sldId id="1177" r:id="rId18"/>
    <p:sldId id="1178" r:id="rId19"/>
    <p:sldId id="1179" r:id="rId20"/>
    <p:sldId id="1180" r:id="rId21"/>
    <p:sldId id="1181" r:id="rId22"/>
    <p:sldId id="1182" r:id="rId23"/>
    <p:sldId id="1183" r:id="rId24"/>
    <p:sldId id="1207" r:id="rId25"/>
    <p:sldId id="1131" r:id="rId26"/>
    <p:sldId id="942" r:id="rId27"/>
    <p:sldId id="1132" r:id="rId28"/>
    <p:sldId id="1133" r:id="rId29"/>
    <p:sldId id="1134" r:id="rId30"/>
    <p:sldId id="1135" r:id="rId31"/>
    <p:sldId id="1079" r:id="rId32"/>
    <p:sldId id="1138" r:id="rId33"/>
    <p:sldId id="1185" r:id="rId34"/>
    <p:sldId id="1190" r:id="rId35"/>
    <p:sldId id="1191" r:id="rId36"/>
    <p:sldId id="1192" r:id="rId37"/>
    <p:sldId id="1140" r:id="rId38"/>
    <p:sldId id="1141" r:id="rId39"/>
    <p:sldId id="1142" r:id="rId40"/>
    <p:sldId id="1143" r:id="rId41"/>
    <p:sldId id="1151" r:id="rId42"/>
    <p:sldId id="1153" r:id="rId43"/>
    <p:sldId id="1193" r:id="rId44"/>
    <p:sldId id="1194" r:id="rId45"/>
    <p:sldId id="1195" r:id="rId46"/>
    <p:sldId id="969" r:id="rId47"/>
  </p:sldIdLst>
  <p:sldSz cx="1219708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itchFamily="34" charset="0"/>
      <a:buNone/>
      <a:defRPr b="0" i="0" u="none" kern="1200" baseline="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0000"/>
    <a:srgbClr val="DA4A44"/>
    <a:srgbClr val="ED5A00"/>
    <a:srgbClr val="294A5A"/>
    <a:srgbClr val="FFFDFB"/>
    <a:srgbClr val="FE504F"/>
    <a:srgbClr val="FE2626"/>
    <a:srgbClr val="EF5F06"/>
    <a:srgbClr val="FFF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618"/>
    <p:restoredTop sz="49635"/>
  </p:normalViewPr>
  <p:slideViewPr>
    <p:cSldViewPr snapToObjects="1" showGuides="1">
      <p:cViewPr varScale="1">
        <p:scale>
          <a:sx n="114" d="100"/>
          <a:sy n="114" d="100"/>
        </p:scale>
        <p:origin x="-666" y="-96"/>
      </p:cViewPr>
      <p:guideLst>
        <p:guide orient="horz" pos="2414"/>
        <p:guide pos="3772"/>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itchFamily="34" charset="0"/>
                <a:ea typeface="宋体"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defRPr/>
            </a:pPr>
            <a:fld id="{341D5EC5-BD9D-41FA-A3E3-AE247D0B60FE}" type="datetimeFigureOut">
              <a:rPr kumimoji="0" lang="zh-CN" alt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18436"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itchFamily="34" charset="0"/>
              <a:ea typeface="宋体"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lvl1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defRPr/>
            </a:pPr>
            <a:endParaRPr kumimoji="0" lang="en-US" sz="12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itchFamily="34" charset="0"/>
                <a:ea typeface="宋体"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xfrm>
            <a:off x="381000" y="685800"/>
            <a:ext cx="6096000" cy="3429000"/>
          </a:xfrm>
        </p:spPr>
      </p:sp>
      <p:sp>
        <p:nvSpPr>
          <p:cNvPr id="20482" name="备注占位符 2"/>
          <p:cNvSpPr>
            <a:spLocks noGrp="1"/>
          </p:cNvSpPr>
          <p:nvPr>
            <p:ph type="body"/>
          </p:nvPr>
        </p:nvSpPr>
        <p:spPr/>
        <p:txBody>
          <a:bodyPr wrap="square" lIns="91440" tIns="45720" rIns="91440" bIns="45720" anchor="ctr" anchorCtr="0"/>
          <a:p>
            <a:pPr lvl="0"/>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a:xfrm>
            <a:off x="381000" y="685800"/>
            <a:ext cx="6096000" cy="3429000"/>
          </a:xfrm>
        </p:spPr>
      </p:sp>
      <p:sp>
        <p:nvSpPr>
          <p:cNvPr id="35842" name="备注占位符 2"/>
          <p:cNvSpPr>
            <a:spLocks noGrp="1"/>
          </p:cNvSpPr>
          <p:nvPr>
            <p:ph type="body"/>
          </p:nvPr>
        </p:nvSpPr>
        <p:spPr/>
        <p:txBody>
          <a:bodyPr wrap="square" lIns="91440" tIns="45720" rIns="91440" bIns="45720" anchor="ctr" anchorCtr="0"/>
          <a:p>
            <a:pPr lvl="0"/>
            <a:endParaRPr lang="zh-CN" altLang="en-US" dirty="0"/>
          </a:p>
        </p:txBody>
      </p:sp>
      <p:sp>
        <p:nvSpPr>
          <p:cNvPr id="358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xfrm>
            <a:off x="381000" y="685800"/>
            <a:ext cx="6096000" cy="3429000"/>
          </a:xfrm>
        </p:spPr>
      </p:sp>
      <p:sp>
        <p:nvSpPr>
          <p:cNvPr id="31746" name="备注占位符 2"/>
          <p:cNvSpPr>
            <a:spLocks noGrp="1"/>
          </p:cNvSpPr>
          <p:nvPr>
            <p:ph type="body"/>
          </p:nvPr>
        </p:nvSpPr>
        <p:spPr/>
        <p:txBody>
          <a:bodyPr wrap="square" lIns="91440" tIns="45720" rIns="91440" bIns="45720" anchor="ctr" anchorCtr="0"/>
          <a:p>
            <a:pPr lvl="0"/>
            <a:endParaRPr lang="zh-CN" altLang="en-US" dirty="0"/>
          </a:p>
        </p:txBody>
      </p:sp>
      <p:sp>
        <p:nvSpPr>
          <p:cNvPr id="317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xfrm>
            <a:off x="381000" y="685800"/>
            <a:ext cx="6096000" cy="3429000"/>
          </a:xfrm>
        </p:spPr>
      </p:sp>
      <p:sp>
        <p:nvSpPr>
          <p:cNvPr id="22530" name="备注占位符 2"/>
          <p:cNvSpPr>
            <a:spLocks noGrp="1"/>
          </p:cNvSpPr>
          <p:nvPr>
            <p:ph type="body"/>
          </p:nvPr>
        </p:nvSpPr>
        <p:spPr/>
        <p:txBody>
          <a:bodyPr wrap="square" lIns="91440" tIns="45720" rIns="91440" bIns="45720" anchor="ctr" anchorCtr="0"/>
          <a:p>
            <a:pPr lvl="0"/>
            <a:endParaRPr lang="zh-CN" altLang="en-US" dirty="0"/>
          </a:p>
        </p:txBody>
      </p:sp>
      <p:sp>
        <p:nvSpPr>
          <p:cNvPr id="225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xfrm>
            <a:off x="381000" y="685800"/>
            <a:ext cx="6096000" cy="3429000"/>
          </a:xfrm>
        </p:spPr>
      </p:sp>
      <p:sp>
        <p:nvSpPr>
          <p:cNvPr id="24578" name="备注占位符 2"/>
          <p:cNvSpPr>
            <a:spLocks noGrp="1"/>
          </p:cNvSpPr>
          <p:nvPr>
            <p:ph type="body"/>
          </p:nvPr>
        </p:nvSpPr>
        <p:spPr/>
        <p:txBody>
          <a:bodyPr wrap="square" lIns="91440" tIns="45720" rIns="91440" bIns="45720" anchor="ctr" anchorCtr="0"/>
          <a:p>
            <a:pPr lvl="0"/>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xfrm>
            <a:off x="381000" y="685800"/>
            <a:ext cx="6096000" cy="3429000"/>
          </a:xfrm>
        </p:spPr>
      </p:sp>
      <p:sp>
        <p:nvSpPr>
          <p:cNvPr id="24578" name="备注占位符 2"/>
          <p:cNvSpPr>
            <a:spLocks noGrp="1"/>
          </p:cNvSpPr>
          <p:nvPr>
            <p:ph type="body"/>
          </p:nvPr>
        </p:nvSpPr>
        <p:spPr/>
        <p:txBody>
          <a:bodyPr wrap="square" lIns="91440" tIns="45720" rIns="91440" bIns="45720" anchor="ctr" anchorCtr="0"/>
          <a:p>
            <a:pPr lvl="0"/>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a:xfrm>
            <a:off x="381000" y="685800"/>
            <a:ext cx="6096000" cy="3429000"/>
          </a:xfrm>
        </p:spPr>
      </p:sp>
      <p:sp>
        <p:nvSpPr>
          <p:cNvPr id="46082" name="备注占位符 2"/>
          <p:cNvSpPr>
            <a:spLocks noGrp="1"/>
          </p:cNvSpPr>
          <p:nvPr>
            <p:ph type="body"/>
          </p:nvPr>
        </p:nvSpPr>
        <p:spPr/>
        <p:txBody>
          <a:bodyPr wrap="square" lIns="91440" tIns="45720" rIns="91440" bIns="45720" anchor="ctr" anchorCtr="0"/>
          <a:p>
            <a:pPr lvl="0"/>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noTextEdit="1"/>
          </p:cNvSpPr>
          <p:nvPr>
            <p:ph type="sldImg"/>
          </p:nvPr>
        </p:nvSpPr>
        <p:spPr>
          <a:xfrm>
            <a:off x="381000" y="685800"/>
            <a:ext cx="6096000" cy="3429000"/>
          </a:xfrm>
        </p:spPr>
      </p:sp>
      <p:sp>
        <p:nvSpPr>
          <p:cNvPr id="24578" name="备注占位符 2"/>
          <p:cNvSpPr>
            <a:spLocks noGrp="1"/>
          </p:cNvSpPr>
          <p:nvPr>
            <p:ph type="body"/>
          </p:nvPr>
        </p:nvSpPr>
        <p:spPr/>
        <p:txBody>
          <a:bodyPr wrap="square" lIns="91440" tIns="45720" rIns="91440" bIns="45720" anchor="ctr" anchorCtr="0"/>
          <a:p>
            <a:pPr lvl="0"/>
            <a:endParaRPr lang="zh-CN" altLang="en-US" dirty="0"/>
          </a:p>
        </p:txBody>
      </p:sp>
      <p:sp>
        <p:nvSpPr>
          <p:cNvPr id="245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7D1F9F-A844-492C-A7D8-BFDEEF616E9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noTextEdit="1"/>
          </p:cNvSpPr>
          <p:nvPr>
            <p:ph type="sldImg"/>
          </p:nvPr>
        </p:nvSpPr>
        <p:spPr>
          <a:xfrm>
            <a:off x="381000" y="685800"/>
            <a:ext cx="6096000" cy="3429000"/>
          </a:xfrm>
        </p:spPr>
      </p:sp>
      <p:sp>
        <p:nvSpPr>
          <p:cNvPr id="29698" name="备注占位符 2"/>
          <p:cNvSpPr>
            <a:spLocks noGrp="1"/>
          </p:cNvSpPr>
          <p:nvPr>
            <p:ph type="body"/>
          </p:nvPr>
        </p:nvSpPr>
        <p:spPr/>
        <p:txBody>
          <a:bodyPr wrap="square" lIns="91440" tIns="45720" rIns="91440" bIns="45720" anchor="ctr" anchorCtr="0"/>
          <a:p>
            <a:pPr lvl="0"/>
            <a:endParaRPr lang="zh-CN" altLang="en-US" dirty="0"/>
          </a:p>
        </p:txBody>
      </p:sp>
      <p:sp>
        <p:nvSpPr>
          <p:cNvPr id="296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xfrm>
            <a:off x="381000" y="685800"/>
            <a:ext cx="6096000" cy="3429000"/>
          </a:xfrm>
        </p:spPr>
      </p:sp>
      <p:sp>
        <p:nvSpPr>
          <p:cNvPr id="52226" name="备注占位符 2"/>
          <p:cNvSpPr>
            <a:spLocks noGrp="1"/>
          </p:cNvSpPr>
          <p:nvPr>
            <p:ph type="body"/>
          </p:nvPr>
        </p:nvSpPr>
        <p:spPr/>
        <p:txBody>
          <a:bodyPr wrap="square" lIns="91440" tIns="45720" rIns="91440" bIns="45720" anchor="ctr" anchorCtr="0"/>
          <a:p>
            <a:pPr lvl="0"/>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noTextEdit="1"/>
          </p:cNvSpPr>
          <p:nvPr>
            <p:ph type="sldImg"/>
          </p:nvPr>
        </p:nvSpPr>
        <p:spPr>
          <a:xfrm>
            <a:off x="381000" y="685800"/>
            <a:ext cx="6096000" cy="3429000"/>
          </a:xfrm>
        </p:spPr>
      </p:sp>
      <p:sp>
        <p:nvSpPr>
          <p:cNvPr id="74754" name="备注占位符 2"/>
          <p:cNvSpPr>
            <a:spLocks noGrp="1"/>
          </p:cNvSpPr>
          <p:nvPr>
            <p:ph type="body"/>
          </p:nvPr>
        </p:nvSpPr>
        <p:spPr/>
        <p:txBody>
          <a:bodyPr wrap="square" lIns="91440" tIns="45720" rIns="91440" bIns="45720" anchor="ctr" anchorCtr="0"/>
          <a:p>
            <a:pPr lvl="0"/>
            <a:endParaRPr lang="zh-CN" altLang="en-US" dirty="0"/>
          </a:p>
        </p:txBody>
      </p:sp>
      <p:sp>
        <p:nvSpPr>
          <p:cNvPr id="747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xfrm>
            <a:off x="381000" y="685800"/>
            <a:ext cx="6096000" cy="3429000"/>
          </a:xfrm>
        </p:spPr>
      </p:sp>
      <p:sp>
        <p:nvSpPr>
          <p:cNvPr id="39938" name="备注占位符 2"/>
          <p:cNvSpPr>
            <a:spLocks noGrp="1"/>
          </p:cNvSpPr>
          <p:nvPr>
            <p:ph type="body"/>
          </p:nvPr>
        </p:nvSpPr>
        <p:spPr/>
        <p:txBody>
          <a:bodyPr wrap="square" lIns="91440" tIns="45720" rIns="91440" bIns="45720" anchor="ctr" anchorCtr="0"/>
          <a:p>
            <a:pPr lvl="0"/>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xfrm>
            <a:off x="381000" y="685800"/>
            <a:ext cx="6096000" cy="3429000"/>
          </a:xfrm>
        </p:spPr>
      </p:sp>
      <p:sp>
        <p:nvSpPr>
          <p:cNvPr id="39938" name="备注占位符 2"/>
          <p:cNvSpPr>
            <a:spLocks noGrp="1"/>
          </p:cNvSpPr>
          <p:nvPr>
            <p:ph type="body"/>
          </p:nvPr>
        </p:nvSpPr>
        <p:spPr/>
        <p:txBody>
          <a:bodyPr wrap="square" lIns="91440" tIns="45720" rIns="91440" bIns="45720" anchor="ctr" anchorCtr="0"/>
          <a:p>
            <a:pPr lvl="0"/>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xfrm>
            <a:off x="381000" y="685800"/>
            <a:ext cx="6096000" cy="3429000"/>
          </a:xfrm>
        </p:spPr>
      </p:sp>
      <p:sp>
        <p:nvSpPr>
          <p:cNvPr id="39938" name="备注占位符 2"/>
          <p:cNvSpPr>
            <a:spLocks noGrp="1"/>
          </p:cNvSpPr>
          <p:nvPr>
            <p:ph type="body"/>
          </p:nvPr>
        </p:nvSpPr>
        <p:spPr/>
        <p:txBody>
          <a:bodyPr wrap="square" lIns="91440" tIns="45720" rIns="91440" bIns="45720" anchor="ctr" anchorCtr="0"/>
          <a:p>
            <a:pPr lvl="0"/>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xfrm>
            <a:off x="381000" y="685800"/>
            <a:ext cx="6096000" cy="3429000"/>
          </a:xfrm>
        </p:spPr>
      </p:sp>
      <p:sp>
        <p:nvSpPr>
          <p:cNvPr id="33794" name="备注占位符 2"/>
          <p:cNvSpPr>
            <a:spLocks noGrp="1"/>
          </p:cNvSpPr>
          <p:nvPr>
            <p:ph type="body"/>
          </p:nvPr>
        </p:nvSpPr>
        <p:spPr/>
        <p:txBody>
          <a:bodyPr wrap="square" lIns="91440" tIns="45720" rIns="91440" bIns="45720" anchor="ctr" anchorCtr="0"/>
          <a:p>
            <a:pPr lvl="0"/>
            <a:endParaRPr lang="zh-CN" altLang="en-US" dirty="0"/>
          </a:p>
        </p:txBody>
      </p:sp>
      <p:sp>
        <p:nvSpPr>
          <p:cNvPr id="337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xfrm>
            <a:off x="381000" y="685800"/>
            <a:ext cx="6096000" cy="3429000"/>
          </a:xfrm>
        </p:spPr>
      </p:sp>
      <p:sp>
        <p:nvSpPr>
          <p:cNvPr id="33794" name="备注占位符 2"/>
          <p:cNvSpPr>
            <a:spLocks noGrp="1"/>
          </p:cNvSpPr>
          <p:nvPr>
            <p:ph type="body"/>
          </p:nvPr>
        </p:nvSpPr>
        <p:spPr/>
        <p:txBody>
          <a:bodyPr wrap="square" lIns="91440" tIns="45720" rIns="91440" bIns="45720" anchor="ctr" anchorCtr="0"/>
          <a:p>
            <a:pPr lvl="0"/>
            <a:endParaRPr lang="zh-CN" altLang="en-US" dirty="0"/>
          </a:p>
        </p:txBody>
      </p:sp>
      <p:sp>
        <p:nvSpPr>
          <p:cNvPr id="337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solidFill>
                  <a:srgbClr val="000000"/>
                </a:solidFill>
                <a:latin typeface="Arial" pitchFamily="34" charset="0"/>
                <a:ea typeface="宋体" pitchFamily="2" charset="-122"/>
              </a:rPr>
            </a:fld>
            <a:endParaRPr lang="zh-CN" altLang="en-US" sz="1200" dirty="0">
              <a:solidFill>
                <a:srgbClr val="000000"/>
              </a:solidFill>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FFFDFB"/>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4146550" y="2886075"/>
            <a:ext cx="1060450" cy="80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000000"/>
                                          </p:val>
                                        </p:tav>
                                      </p:tavLst>
                                    </p:anim>
                                    <p:anim calcmode="lin" valueType="num">
                                      <p:cBhvr>
                                        <p:cTn id="110" dur="1000"/>
                                        <p:tgtEl>
                                          <p:spTgt spid="15"/>
                                        </p:tgtEl>
                                        <p:attrNameLst>
                                          <p:attrName>ppt_h</p:attrName>
                                        </p:attrNameLst>
                                      </p:cBhvr>
                                      <p:tavLst>
                                        <p:tav tm="0">
                                          <p:val>
                                            <p:strVal val="ppt_h"/>
                                          </p:val>
                                        </p:tav>
                                        <p:tav tm="100000">
                                          <p:val>
                                            <p:fltVal val="0.00000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000000"/>
                                          </p:val>
                                        </p:tav>
                                      </p:tavLst>
                                    </p:anim>
                                    <p:anim calcmode="lin" valueType="num">
                                      <p:cBhvr>
                                        <p:cTn id="115" dur="500"/>
                                        <p:tgtEl>
                                          <p:spTgt spid="16"/>
                                        </p:tgtEl>
                                        <p:attrNameLst>
                                          <p:attrName>ppt_h</p:attrName>
                                        </p:attrNameLst>
                                      </p:cBhvr>
                                      <p:tavLst>
                                        <p:tav tm="0">
                                          <p:val>
                                            <p:strVal val="ppt_h"/>
                                          </p:val>
                                        </p:tav>
                                        <p:tav tm="100000">
                                          <p:val>
                                            <p:fltVal val="0.00000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000000"/>
                                          </p:val>
                                        </p:tav>
                                      </p:tavLst>
                                    </p:anim>
                                    <p:anim calcmode="lin" valueType="num">
                                      <p:cBhvr>
                                        <p:cTn id="120" dur="500"/>
                                        <p:tgtEl>
                                          <p:spTgt spid="17"/>
                                        </p:tgtEl>
                                        <p:attrNameLst>
                                          <p:attrName>ppt_h</p:attrName>
                                        </p:attrNameLst>
                                      </p:cBhvr>
                                      <p:tavLst>
                                        <p:tav tm="0">
                                          <p:val>
                                            <p:strVal val="ppt_h"/>
                                          </p:val>
                                        </p:tav>
                                        <p:tav tm="100000">
                                          <p:val>
                                            <p:fltVal val="0.00000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000000"/>
                                          </p:val>
                                        </p:tav>
                                      </p:tavLst>
                                    </p:anim>
                                    <p:anim calcmode="lin" valueType="num">
                                      <p:cBhvr>
                                        <p:cTn id="125" dur="500"/>
                                        <p:tgtEl>
                                          <p:spTgt spid="18"/>
                                        </p:tgtEl>
                                        <p:attrNameLst>
                                          <p:attrName>ppt_h</p:attrName>
                                        </p:attrNameLst>
                                      </p:cBhvr>
                                      <p:tavLst>
                                        <p:tav tm="0">
                                          <p:val>
                                            <p:strVal val="ppt_h"/>
                                          </p:val>
                                        </p:tav>
                                        <p:tav tm="100000">
                                          <p:val>
                                            <p:fltVal val="0.00000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000000"/>
                                          </p:val>
                                        </p:tav>
                                      </p:tavLst>
                                    </p:anim>
                                    <p:anim calcmode="lin" valueType="num">
                                      <p:cBhvr>
                                        <p:cTn id="130" dur="500"/>
                                        <p:tgtEl>
                                          <p:spTgt spid="19"/>
                                        </p:tgtEl>
                                        <p:attrNameLst>
                                          <p:attrName>ppt_h</p:attrName>
                                        </p:attrNameLst>
                                      </p:cBhvr>
                                      <p:tavLst>
                                        <p:tav tm="0">
                                          <p:val>
                                            <p:strVal val="ppt_h"/>
                                          </p:val>
                                        </p:tav>
                                        <p:tav tm="100000">
                                          <p:val>
                                            <p:fltVal val="0.00000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DFB"/>
        </a:solid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6713538"/>
            <a:ext cx="12196763" cy="144463"/>
          </a:xfrm>
          <a:prstGeom prst="rect">
            <a:avLst/>
          </a:prstGeom>
          <a:solidFill>
            <a:schemeClr val="accent1"/>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8195" name="TextBox 14"/>
          <p:cNvSpPr txBox="1"/>
          <p:nvPr/>
        </p:nvSpPr>
        <p:spPr>
          <a:xfrm>
            <a:off x="11618913" y="6511925"/>
            <a:ext cx="420687" cy="304800"/>
          </a:xfrm>
          <a:prstGeom prst="rect">
            <a:avLst/>
          </a:prstGeom>
          <a:solidFill>
            <a:schemeClr val="bg2"/>
          </a:solidFill>
          <a:ln w="9525">
            <a:noFill/>
          </a:ln>
        </p:spPr>
        <p:txBody>
          <a:bodyPr wrap="none" anchor="t" anchorCtr="0">
            <a:spAutoFit/>
          </a:bodyPr>
          <a:p>
            <a:pPr lvl="0" algn="ctr"/>
            <a:fld id="{9A0DB2DC-4C9A-4742-B13C-FB6460FD3503}" type="slidenum">
              <a:rPr lang="zh-CN" altLang="en-US" sz="1400" dirty="0">
                <a:solidFill>
                  <a:schemeClr val="accent2"/>
                </a:solidFill>
                <a:latin typeface="微软雅黑" pitchFamily="34" charset="-122"/>
                <a:ea typeface="微软雅黑" pitchFamily="34" charset="-122"/>
              </a:rPr>
            </a:fld>
            <a:endParaRPr lang="zh-CN" altLang="en-US" sz="1400" dirty="0">
              <a:solidFill>
                <a:schemeClr val="accent2"/>
              </a:solidFill>
              <a:latin typeface="微软雅黑" pitchFamily="34" charset="-122"/>
              <a:ea typeface="微软雅黑" pitchFamily="34" charset="-122"/>
            </a:endParaRPr>
          </a:p>
        </p:txBody>
      </p:sp>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EF6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DFB"/>
        </a:solid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6713538"/>
            <a:ext cx="12196763" cy="144463"/>
          </a:xfrm>
          <a:prstGeom prst="rect">
            <a:avLst/>
          </a:prstGeom>
          <a:solidFill>
            <a:schemeClr val="accent1"/>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5123" name="TextBox 14"/>
          <p:cNvSpPr txBox="1"/>
          <p:nvPr/>
        </p:nvSpPr>
        <p:spPr>
          <a:xfrm>
            <a:off x="11618913" y="6511925"/>
            <a:ext cx="420687" cy="304800"/>
          </a:xfrm>
          <a:prstGeom prst="rect">
            <a:avLst/>
          </a:prstGeom>
          <a:solidFill>
            <a:schemeClr val="bg2"/>
          </a:solidFill>
          <a:ln w="9525">
            <a:noFill/>
          </a:ln>
        </p:spPr>
        <p:txBody>
          <a:bodyPr wrap="none" anchor="t" anchorCtr="0">
            <a:spAutoFit/>
          </a:bodyPr>
          <a:p>
            <a:pPr lvl="0" algn="ctr"/>
            <a:fld id="{9A0DB2DC-4C9A-4742-B13C-FB6460FD3503}" type="slidenum">
              <a:rPr lang="zh-CN" altLang="en-US" sz="1400" dirty="0">
                <a:solidFill>
                  <a:schemeClr val="accent2"/>
                </a:solidFill>
                <a:latin typeface="微软雅黑" pitchFamily="34" charset="-122"/>
                <a:ea typeface="微软雅黑" pitchFamily="34" charset="-122"/>
              </a:rPr>
            </a:fld>
            <a:endParaRPr lang="zh-CN" altLang="en-US" sz="1400" dirty="0">
              <a:solidFill>
                <a:schemeClr val="accent2"/>
              </a:solidFill>
              <a:latin typeface="微软雅黑" pitchFamily="34" charset="-122"/>
              <a:ea typeface="微软雅黑" pitchFamily="34" charset="-122"/>
            </a:endParaRPr>
          </a:p>
        </p:txBody>
      </p:sp>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FFFDFB"/>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4146550" y="2886075"/>
            <a:ext cx="1060450" cy="80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000000"/>
                                          </p:val>
                                        </p:tav>
                                      </p:tavLst>
                                    </p:anim>
                                    <p:anim calcmode="lin" valueType="num">
                                      <p:cBhvr>
                                        <p:cTn id="110" dur="1000"/>
                                        <p:tgtEl>
                                          <p:spTgt spid="15"/>
                                        </p:tgtEl>
                                        <p:attrNameLst>
                                          <p:attrName>ppt_h</p:attrName>
                                        </p:attrNameLst>
                                      </p:cBhvr>
                                      <p:tavLst>
                                        <p:tav tm="0">
                                          <p:val>
                                            <p:strVal val="ppt_h"/>
                                          </p:val>
                                        </p:tav>
                                        <p:tav tm="100000">
                                          <p:val>
                                            <p:fltVal val="0.00000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000000"/>
                                          </p:val>
                                        </p:tav>
                                      </p:tavLst>
                                    </p:anim>
                                    <p:anim calcmode="lin" valueType="num">
                                      <p:cBhvr>
                                        <p:cTn id="115" dur="500"/>
                                        <p:tgtEl>
                                          <p:spTgt spid="16"/>
                                        </p:tgtEl>
                                        <p:attrNameLst>
                                          <p:attrName>ppt_h</p:attrName>
                                        </p:attrNameLst>
                                      </p:cBhvr>
                                      <p:tavLst>
                                        <p:tav tm="0">
                                          <p:val>
                                            <p:strVal val="ppt_h"/>
                                          </p:val>
                                        </p:tav>
                                        <p:tav tm="100000">
                                          <p:val>
                                            <p:fltVal val="0.00000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000000"/>
                                          </p:val>
                                        </p:tav>
                                      </p:tavLst>
                                    </p:anim>
                                    <p:anim calcmode="lin" valueType="num">
                                      <p:cBhvr>
                                        <p:cTn id="120" dur="500"/>
                                        <p:tgtEl>
                                          <p:spTgt spid="17"/>
                                        </p:tgtEl>
                                        <p:attrNameLst>
                                          <p:attrName>ppt_h</p:attrName>
                                        </p:attrNameLst>
                                      </p:cBhvr>
                                      <p:tavLst>
                                        <p:tav tm="0">
                                          <p:val>
                                            <p:strVal val="ppt_h"/>
                                          </p:val>
                                        </p:tav>
                                        <p:tav tm="100000">
                                          <p:val>
                                            <p:fltVal val="0.00000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000000"/>
                                          </p:val>
                                        </p:tav>
                                      </p:tavLst>
                                    </p:anim>
                                    <p:anim calcmode="lin" valueType="num">
                                      <p:cBhvr>
                                        <p:cTn id="125" dur="500"/>
                                        <p:tgtEl>
                                          <p:spTgt spid="18"/>
                                        </p:tgtEl>
                                        <p:attrNameLst>
                                          <p:attrName>ppt_h</p:attrName>
                                        </p:attrNameLst>
                                      </p:cBhvr>
                                      <p:tavLst>
                                        <p:tav tm="0">
                                          <p:val>
                                            <p:strVal val="ppt_h"/>
                                          </p:val>
                                        </p:tav>
                                        <p:tav tm="100000">
                                          <p:val>
                                            <p:fltVal val="0.00000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000000"/>
                                          </p:val>
                                        </p:tav>
                                      </p:tavLst>
                                    </p:anim>
                                    <p:anim calcmode="lin" valueType="num">
                                      <p:cBhvr>
                                        <p:cTn id="130" dur="500"/>
                                        <p:tgtEl>
                                          <p:spTgt spid="19"/>
                                        </p:tgtEl>
                                        <p:attrNameLst>
                                          <p:attrName>ppt_h</p:attrName>
                                        </p:attrNameLst>
                                      </p:cBhvr>
                                      <p:tavLst>
                                        <p:tav tm="0">
                                          <p:val>
                                            <p:strVal val="ppt_h"/>
                                          </p:val>
                                        </p:tav>
                                        <p:tav tm="100000">
                                          <p:val>
                                            <p:fltVal val="0.00000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DFB"/>
        </a:solid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6713538"/>
            <a:ext cx="12196763" cy="144463"/>
          </a:xfrm>
          <a:prstGeom prst="rect">
            <a:avLst/>
          </a:prstGeom>
          <a:solidFill>
            <a:schemeClr val="accent1"/>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11267" name="TextBox 14"/>
          <p:cNvSpPr txBox="1"/>
          <p:nvPr/>
        </p:nvSpPr>
        <p:spPr>
          <a:xfrm>
            <a:off x="11617325" y="6511925"/>
            <a:ext cx="423863" cy="307975"/>
          </a:xfrm>
          <a:prstGeom prst="rect">
            <a:avLst/>
          </a:prstGeom>
          <a:solidFill>
            <a:schemeClr val="bg2"/>
          </a:solidFill>
          <a:ln w="9525">
            <a:noFill/>
          </a:ln>
        </p:spPr>
        <p:txBody>
          <a:bodyPr wrap="none" anchor="t" anchorCtr="0">
            <a:spAutoFit/>
          </a:bodyPr>
          <a:p>
            <a:pPr lvl="0" algn="ctr"/>
            <a:fld id="{9A0DB2DC-4C9A-4742-B13C-FB6460FD3503}" type="slidenum">
              <a:rPr lang="zh-CN" altLang="en-US" sz="1400" dirty="0">
                <a:solidFill>
                  <a:schemeClr val="accent2"/>
                </a:solidFill>
                <a:latin typeface="微软雅黑" pitchFamily="34" charset="-122"/>
                <a:ea typeface="微软雅黑" pitchFamily="34" charset="-122"/>
              </a:rPr>
            </a:fld>
            <a:endParaRPr lang="zh-CN" altLang="en-US" sz="1400" dirty="0">
              <a:solidFill>
                <a:schemeClr val="accent2"/>
              </a:solidFill>
              <a:latin typeface="微软雅黑" pitchFamily="34" charset="-122"/>
              <a:ea typeface="微软雅黑" pitchFamily="34" charset="-122"/>
            </a:endParaRPr>
          </a:p>
        </p:txBody>
      </p:sp>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EF6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EF6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FFFDFB"/>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4146550" y="2886075"/>
            <a:ext cx="1060450" cy="80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000000"/>
                                          </p:val>
                                        </p:tav>
                                      </p:tavLst>
                                    </p:anim>
                                    <p:anim calcmode="lin" valueType="num">
                                      <p:cBhvr>
                                        <p:cTn id="110" dur="1000"/>
                                        <p:tgtEl>
                                          <p:spTgt spid="15"/>
                                        </p:tgtEl>
                                        <p:attrNameLst>
                                          <p:attrName>ppt_h</p:attrName>
                                        </p:attrNameLst>
                                      </p:cBhvr>
                                      <p:tavLst>
                                        <p:tav tm="0">
                                          <p:val>
                                            <p:strVal val="ppt_h"/>
                                          </p:val>
                                        </p:tav>
                                        <p:tav tm="100000">
                                          <p:val>
                                            <p:fltVal val="0.00000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000000"/>
                                          </p:val>
                                        </p:tav>
                                      </p:tavLst>
                                    </p:anim>
                                    <p:anim calcmode="lin" valueType="num">
                                      <p:cBhvr>
                                        <p:cTn id="115" dur="500"/>
                                        <p:tgtEl>
                                          <p:spTgt spid="16"/>
                                        </p:tgtEl>
                                        <p:attrNameLst>
                                          <p:attrName>ppt_h</p:attrName>
                                        </p:attrNameLst>
                                      </p:cBhvr>
                                      <p:tavLst>
                                        <p:tav tm="0">
                                          <p:val>
                                            <p:strVal val="ppt_h"/>
                                          </p:val>
                                        </p:tav>
                                        <p:tav tm="100000">
                                          <p:val>
                                            <p:fltVal val="0.00000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000000"/>
                                          </p:val>
                                        </p:tav>
                                      </p:tavLst>
                                    </p:anim>
                                    <p:anim calcmode="lin" valueType="num">
                                      <p:cBhvr>
                                        <p:cTn id="120" dur="500"/>
                                        <p:tgtEl>
                                          <p:spTgt spid="17"/>
                                        </p:tgtEl>
                                        <p:attrNameLst>
                                          <p:attrName>ppt_h</p:attrName>
                                        </p:attrNameLst>
                                      </p:cBhvr>
                                      <p:tavLst>
                                        <p:tav tm="0">
                                          <p:val>
                                            <p:strVal val="ppt_h"/>
                                          </p:val>
                                        </p:tav>
                                        <p:tav tm="100000">
                                          <p:val>
                                            <p:fltVal val="0.00000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000000"/>
                                          </p:val>
                                        </p:tav>
                                      </p:tavLst>
                                    </p:anim>
                                    <p:anim calcmode="lin" valueType="num">
                                      <p:cBhvr>
                                        <p:cTn id="125" dur="500"/>
                                        <p:tgtEl>
                                          <p:spTgt spid="18"/>
                                        </p:tgtEl>
                                        <p:attrNameLst>
                                          <p:attrName>ppt_h</p:attrName>
                                        </p:attrNameLst>
                                      </p:cBhvr>
                                      <p:tavLst>
                                        <p:tav tm="0">
                                          <p:val>
                                            <p:strVal val="ppt_h"/>
                                          </p:val>
                                        </p:tav>
                                        <p:tav tm="100000">
                                          <p:val>
                                            <p:fltVal val="0.00000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000000"/>
                                          </p:val>
                                        </p:tav>
                                      </p:tavLst>
                                    </p:anim>
                                    <p:anim calcmode="lin" valueType="num">
                                      <p:cBhvr>
                                        <p:cTn id="130" dur="500"/>
                                        <p:tgtEl>
                                          <p:spTgt spid="19"/>
                                        </p:tgtEl>
                                        <p:attrNameLst>
                                          <p:attrName>ppt_h</p:attrName>
                                        </p:attrNameLst>
                                      </p:cBhvr>
                                      <p:tavLst>
                                        <p:tav tm="0">
                                          <p:val>
                                            <p:strVal val="ppt_h"/>
                                          </p:val>
                                        </p:tav>
                                        <p:tav tm="100000">
                                          <p:val>
                                            <p:fltVal val="0.00000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DFB"/>
        </a:solid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0" y="6713538"/>
            <a:ext cx="12196763" cy="144463"/>
          </a:xfrm>
          <a:prstGeom prst="rect">
            <a:avLst/>
          </a:prstGeom>
          <a:solidFill>
            <a:schemeClr val="accent1"/>
          </a:solidFill>
          <a:ln w="9525">
            <a:noFill/>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14339" name="TextBox 14"/>
          <p:cNvSpPr txBox="1"/>
          <p:nvPr/>
        </p:nvSpPr>
        <p:spPr>
          <a:xfrm>
            <a:off x="11618913" y="6511925"/>
            <a:ext cx="420687" cy="304800"/>
          </a:xfrm>
          <a:prstGeom prst="rect">
            <a:avLst/>
          </a:prstGeom>
          <a:solidFill>
            <a:schemeClr val="bg2"/>
          </a:solidFill>
          <a:ln w="9525">
            <a:noFill/>
          </a:ln>
        </p:spPr>
        <p:txBody>
          <a:bodyPr wrap="none" anchor="t" anchorCtr="0">
            <a:spAutoFit/>
          </a:bodyPr>
          <a:p>
            <a:pPr lvl="0" algn="ctr"/>
            <a:fld id="{9A0DB2DC-4C9A-4742-B13C-FB6460FD3503}" type="slidenum">
              <a:rPr lang="zh-CN" altLang="en-US" sz="1400" dirty="0">
                <a:solidFill>
                  <a:schemeClr val="accent2"/>
                </a:solidFill>
                <a:latin typeface="微软雅黑" pitchFamily="34" charset="-122"/>
                <a:ea typeface="微软雅黑" pitchFamily="34" charset="-122"/>
              </a:rPr>
            </a:fld>
            <a:endParaRPr lang="zh-CN" altLang="en-US" sz="1400" dirty="0">
              <a:solidFill>
                <a:schemeClr val="accent2"/>
              </a:solidFill>
              <a:latin typeface="微软雅黑" pitchFamily="34" charset="-122"/>
              <a:ea typeface="微软雅黑" pitchFamily="34" charset="-122"/>
            </a:endParaRPr>
          </a:p>
        </p:txBody>
      </p:sp>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EF6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accent1"/>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FFFDFB"/>
        </a:solidFill>
        <a:effectLst/>
      </p:bgPr>
    </p:bg>
    <p:spTree>
      <p:nvGrpSpPr>
        <p:cNvPr id="1" name=""/>
        <p:cNvGrpSpPr/>
        <p:nvPr/>
      </p:nvGrpSpPr>
      <p:grpSpPr>
        <a:xfrm>
          <a:off x="0" y="0"/>
          <a:ext cx="0" cy="0"/>
          <a:chOff x="0" y="0"/>
          <a:chExt cx="0" cy="0"/>
        </a:xfrm>
      </p:grpSpPr>
      <p:pic>
        <p:nvPicPr>
          <p:cNvPr id="19" name="Picture 18" descr="PPECLOGO-eff2-1-3"/>
          <p:cNvPicPr>
            <a:picLocks noChangeAspect="1"/>
          </p:cNvPicPr>
          <p:nvPr userDrawn="1"/>
        </p:nvPicPr>
        <p:blipFill>
          <a:blip r:embed="rId2"/>
          <a:stretch>
            <a:fillRect/>
          </a:stretch>
        </p:blipFill>
        <p:spPr>
          <a:xfrm>
            <a:off x="9745663" y="3446463"/>
            <a:ext cx="280987" cy="236537"/>
          </a:xfrm>
          <a:prstGeom prst="rect">
            <a:avLst/>
          </a:prstGeom>
          <a:noFill/>
          <a:ln w="9525">
            <a:noFill/>
          </a:ln>
        </p:spPr>
      </p:pic>
      <p:pic>
        <p:nvPicPr>
          <p:cNvPr id="18" name="Picture 17" descr="PPECLOGO-eff2-1-3"/>
          <p:cNvPicPr>
            <a:picLocks noChangeAspect="1"/>
          </p:cNvPicPr>
          <p:nvPr userDrawn="1"/>
        </p:nvPicPr>
        <p:blipFill>
          <a:blip r:embed="rId2"/>
          <a:stretch>
            <a:fillRect/>
          </a:stretch>
        </p:blipFill>
        <p:spPr>
          <a:xfrm>
            <a:off x="9239250" y="2909888"/>
            <a:ext cx="360363" cy="301625"/>
          </a:xfrm>
          <a:prstGeom prst="rect">
            <a:avLst/>
          </a:prstGeom>
          <a:noFill/>
          <a:ln w="9525">
            <a:noFill/>
          </a:ln>
        </p:spPr>
      </p:pic>
      <p:pic>
        <p:nvPicPr>
          <p:cNvPr id="17" name="Picture 16" descr="PPECLOGO-eff2-1-4"/>
          <p:cNvPicPr>
            <a:picLocks noChangeAspect="1"/>
          </p:cNvPicPr>
          <p:nvPr userDrawn="1"/>
        </p:nvPicPr>
        <p:blipFill>
          <a:blip r:embed="rId3"/>
          <a:stretch>
            <a:fillRect/>
          </a:stretch>
        </p:blipFill>
        <p:spPr>
          <a:xfrm>
            <a:off x="8520113" y="3325813"/>
            <a:ext cx="703262" cy="585787"/>
          </a:xfrm>
          <a:prstGeom prst="rect">
            <a:avLst/>
          </a:prstGeom>
          <a:noFill/>
          <a:ln w="9525">
            <a:noFill/>
          </a:ln>
        </p:spPr>
      </p:pic>
      <p:pic>
        <p:nvPicPr>
          <p:cNvPr id="16" name="Picture 15" descr="PPECLOGO-eff2-1-3"/>
          <p:cNvPicPr>
            <a:picLocks noChangeAspect="1"/>
          </p:cNvPicPr>
          <p:nvPr userDrawn="1"/>
        </p:nvPicPr>
        <p:blipFill>
          <a:blip r:embed="rId2"/>
          <a:stretch>
            <a:fillRect/>
          </a:stretch>
        </p:blipFill>
        <p:spPr>
          <a:xfrm>
            <a:off x="3983038" y="2786063"/>
            <a:ext cx="438150" cy="365125"/>
          </a:xfrm>
          <a:prstGeom prst="rect">
            <a:avLst/>
          </a:prstGeom>
          <a:noFill/>
          <a:ln w="9525">
            <a:noFill/>
          </a:ln>
        </p:spPr>
      </p:pic>
      <p:pic>
        <p:nvPicPr>
          <p:cNvPr id="15" name="Picture 14" descr="PPECLOGO-eff2-1-2"/>
          <p:cNvPicPr>
            <a:picLocks noChangeAspect="1"/>
          </p:cNvPicPr>
          <p:nvPr userDrawn="1"/>
        </p:nvPicPr>
        <p:blipFill>
          <a:blip r:embed="rId4"/>
          <a:stretch>
            <a:fillRect/>
          </a:stretch>
        </p:blipFill>
        <p:spPr>
          <a:xfrm>
            <a:off x="2054225" y="2795588"/>
            <a:ext cx="1697038" cy="1428750"/>
          </a:xfrm>
          <a:prstGeom prst="rect">
            <a:avLst/>
          </a:prstGeom>
          <a:noFill/>
          <a:ln w="9525">
            <a:noFill/>
          </a:ln>
        </p:spPr>
      </p:pic>
      <p:pic>
        <p:nvPicPr>
          <p:cNvPr id="14" name="Picture 13" descr="PPECLOGO-eff-0-1"/>
          <p:cNvPicPr>
            <a:picLocks noChangeAspect="1"/>
          </p:cNvPicPr>
          <p:nvPr userDrawn="1"/>
        </p:nvPicPr>
        <p:blipFill>
          <a:blip r:embed="rId5"/>
          <a:stretch>
            <a:fillRect/>
          </a:stretch>
        </p:blipFill>
        <p:spPr>
          <a:xfrm>
            <a:off x="11255375" y="2365375"/>
            <a:ext cx="522288" cy="392113"/>
          </a:xfrm>
          <a:prstGeom prst="rect">
            <a:avLst/>
          </a:prstGeom>
          <a:noFill/>
          <a:ln w="9525">
            <a:noFill/>
          </a:ln>
        </p:spPr>
      </p:pic>
      <p:pic>
        <p:nvPicPr>
          <p:cNvPr id="13" name="Picture 12" descr="PPECLOGO-eff-0-1"/>
          <p:cNvPicPr>
            <a:picLocks noChangeAspect="1"/>
          </p:cNvPicPr>
          <p:nvPr userDrawn="1"/>
        </p:nvPicPr>
        <p:blipFill>
          <a:blip r:embed="rId5"/>
          <a:stretch>
            <a:fillRect/>
          </a:stretch>
        </p:blipFill>
        <p:spPr>
          <a:xfrm>
            <a:off x="7942263" y="3624263"/>
            <a:ext cx="522287" cy="393700"/>
          </a:xfrm>
          <a:prstGeom prst="rect">
            <a:avLst/>
          </a:prstGeom>
          <a:noFill/>
          <a:ln w="9525">
            <a:noFill/>
          </a:ln>
        </p:spPr>
      </p:pic>
      <p:pic>
        <p:nvPicPr>
          <p:cNvPr id="12" name="Picture 11" descr="PPECLOGO-eff-5-4"/>
          <p:cNvPicPr>
            <a:picLocks noChangeAspect="1"/>
          </p:cNvPicPr>
          <p:nvPr userDrawn="1"/>
        </p:nvPicPr>
        <p:blipFill>
          <a:blip r:embed="rId6"/>
          <a:stretch>
            <a:fillRect/>
          </a:stretch>
        </p:blipFill>
        <p:spPr>
          <a:xfrm>
            <a:off x="9885363" y="2725738"/>
            <a:ext cx="1117600" cy="850900"/>
          </a:xfrm>
          <a:prstGeom prst="rect">
            <a:avLst/>
          </a:prstGeom>
          <a:noFill/>
          <a:ln w="9525">
            <a:noFill/>
          </a:ln>
        </p:spPr>
      </p:pic>
      <p:pic>
        <p:nvPicPr>
          <p:cNvPr id="11" name="Picture 10" descr="PPECLOGO-eff-5-2"/>
          <p:cNvPicPr>
            <a:picLocks noChangeAspect="1"/>
          </p:cNvPicPr>
          <p:nvPr userDrawn="1"/>
        </p:nvPicPr>
        <p:blipFill>
          <a:blip r:embed="rId7"/>
          <a:stretch>
            <a:fillRect/>
          </a:stretch>
        </p:blipFill>
        <p:spPr>
          <a:xfrm>
            <a:off x="5353050" y="3446463"/>
            <a:ext cx="1833563" cy="1435100"/>
          </a:xfrm>
          <a:prstGeom prst="rect">
            <a:avLst/>
          </a:prstGeom>
          <a:noFill/>
          <a:ln w="9525">
            <a:noFill/>
          </a:ln>
        </p:spPr>
      </p:pic>
      <p:pic>
        <p:nvPicPr>
          <p:cNvPr id="10" name="Picture 9" descr="PPECLOGO-eff-5-4"/>
          <p:cNvPicPr>
            <a:picLocks noChangeAspect="1"/>
          </p:cNvPicPr>
          <p:nvPr userDrawn="1"/>
        </p:nvPicPr>
        <p:blipFill>
          <a:blip r:embed="rId8"/>
          <a:stretch>
            <a:fillRect/>
          </a:stretch>
        </p:blipFill>
        <p:spPr>
          <a:xfrm>
            <a:off x="3262313" y="3206750"/>
            <a:ext cx="1477962" cy="1123950"/>
          </a:xfrm>
          <a:prstGeom prst="rect">
            <a:avLst/>
          </a:prstGeom>
          <a:noFill/>
          <a:ln w="9525">
            <a:noFill/>
          </a:ln>
        </p:spPr>
      </p:pic>
      <p:pic>
        <p:nvPicPr>
          <p:cNvPr id="9" name="Picture 8" descr="PPECLOGO-eff-0-2"/>
          <p:cNvPicPr>
            <a:picLocks noChangeAspect="1"/>
          </p:cNvPicPr>
          <p:nvPr userDrawn="1"/>
        </p:nvPicPr>
        <p:blipFill>
          <a:blip r:embed="rId9"/>
          <a:stretch>
            <a:fillRect/>
          </a:stretch>
        </p:blipFill>
        <p:spPr>
          <a:xfrm>
            <a:off x="5278438" y="2574925"/>
            <a:ext cx="981075" cy="750888"/>
          </a:xfrm>
          <a:prstGeom prst="rect">
            <a:avLst/>
          </a:prstGeom>
          <a:noFill/>
          <a:ln w="9525">
            <a:noFill/>
          </a:ln>
        </p:spPr>
      </p:pic>
      <p:pic>
        <p:nvPicPr>
          <p:cNvPr id="8" name="Picture 6" descr="PPECLOGO-eff-0-1"/>
          <p:cNvPicPr>
            <a:picLocks noChangeAspect="1"/>
          </p:cNvPicPr>
          <p:nvPr userDrawn="1"/>
        </p:nvPicPr>
        <p:blipFill>
          <a:blip r:embed="rId10"/>
          <a:stretch>
            <a:fillRect/>
          </a:stretch>
        </p:blipFill>
        <p:spPr>
          <a:xfrm>
            <a:off x="7377113" y="2903538"/>
            <a:ext cx="400050" cy="303212"/>
          </a:xfrm>
          <a:prstGeom prst="rect">
            <a:avLst/>
          </a:prstGeom>
          <a:noFill/>
          <a:ln w="9525">
            <a:noFill/>
          </a:ln>
        </p:spPr>
      </p:pic>
      <p:pic>
        <p:nvPicPr>
          <p:cNvPr id="7" name="Picture 5" descr="PPECLOGO-eff-0-1"/>
          <p:cNvPicPr>
            <a:picLocks noChangeAspect="1"/>
          </p:cNvPicPr>
          <p:nvPr userDrawn="1"/>
        </p:nvPicPr>
        <p:blipFill>
          <a:blip r:embed="rId11"/>
          <a:stretch>
            <a:fillRect/>
          </a:stretch>
        </p:blipFill>
        <p:spPr>
          <a:xfrm>
            <a:off x="4467225" y="3770313"/>
            <a:ext cx="523875" cy="396875"/>
          </a:xfrm>
          <a:prstGeom prst="rect">
            <a:avLst/>
          </a:prstGeom>
          <a:noFill/>
          <a:ln w="9525">
            <a:noFill/>
          </a:ln>
        </p:spPr>
      </p:pic>
      <p:pic>
        <p:nvPicPr>
          <p:cNvPr id="6" name="Picture 4" descr="PPECLOGO-eff-0-3"/>
          <p:cNvPicPr>
            <a:picLocks noChangeAspect="1"/>
          </p:cNvPicPr>
          <p:nvPr userDrawn="1"/>
        </p:nvPicPr>
        <p:blipFill>
          <a:blip r:embed="rId12"/>
          <a:stretch>
            <a:fillRect/>
          </a:stretch>
        </p:blipFill>
        <p:spPr>
          <a:xfrm>
            <a:off x="1039813" y="1447800"/>
            <a:ext cx="3014662" cy="2376488"/>
          </a:xfrm>
          <a:prstGeom prst="rect">
            <a:avLst/>
          </a:prstGeom>
          <a:noFill/>
          <a:ln w="9525">
            <a:noFill/>
          </a:ln>
        </p:spPr>
      </p:pic>
      <p:pic>
        <p:nvPicPr>
          <p:cNvPr id="5" name="Picture 3" descr="PPECLOGO-eff-0-2"/>
          <p:cNvPicPr>
            <a:picLocks noChangeAspect="1"/>
          </p:cNvPicPr>
          <p:nvPr userDrawn="1"/>
        </p:nvPicPr>
        <p:blipFill>
          <a:blip r:embed="rId13"/>
          <a:stretch>
            <a:fillRect/>
          </a:stretch>
        </p:blipFill>
        <p:spPr>
          <a:xfrm>
            <a:off x="8431213" y="2757488"/>
            <a:ext cx="1095375" cy="839787"/>
          </a:xfrm>
          <a:prstGeom prst="rect">
            <a:avLst/>
          </a:prstGeom>
          <a:noFill/>
          <a:ln w="9525">
            <a:noFill/>
          </a:ln>
        </p:spPr>
      </p:pic>
      <p:pic>
        <p:nvPicPr>
          <p:cNvPr id="4" name="Picture 2" descr="PPECLOGO-eff-0-1"/>
          <p:cNvPicPr>
            <a:picLocks noChangeAspect="1"/>
          </p:cNvPicPr>
          <p:nvPr userDrawn="1"/>
        </p:nvPicPr>
        <p:blipFill>
          <a:blip r:embed="rId14"/>
          <a:stretch>
            <a:fillRect/>
          </a:stretch>
        </p:blipFill>
        <p:spPr>
          <a:xfrm>
            <a:off x="4146550" y="2886075"/>
            <a:ext cx="1060450" cy="800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6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8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8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6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6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000000"/>
                                          </p:val>
                                        </p:tav>
                                      </p:tavLst>
                                    </p:anim>
                                    <p:anim calcmode="lin" valueType="num">
                                      <p:cBhvr>
                                        <p:cTn id="110" dur="1000"/>
                                        <p:tgtEl>
                                          <p:spTgt spid="15"/>
                                        </p:tgtEl>
                                        <p:attrNameLst>
                                          <p:attrName>ppt_h</p:attrName>
                                        </p:attrNameLst>
                                      </p:cBhvr>
                                      <p:tavLst>
                                        <p:tav tm="0">
                                          <p:val>
                                            <p:strVal val="ppt_h"/>
                                          </p:val>
                                        </p:tav>
                                        <p:tav tm="100000">
                                          <p:val>
                                            <p:fltVal val="0.00000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000000"/>
                                          </p:val>
                                        </p:tav>
                                      </p:tavLst>
                                    </p:anim>
                                    <p:anim calcmode="lin" valueType="num">
                                      <p:cBhvr>
                                        <p:cTn id="115" dur="500"/>
                                        <p:tgtEl>
                                          <p:spTgt spid="16"/>
                                        </p:tgtEl>
                                        <p:attrNameLst>
                                          <p:attrName>ppt_h</p:attrName>
                                        </p:attrNameLst>
                                      </p:cBhvr>
                                      <p:tavLst>
                                        <p:tav tm="0">
                                          <p:val>
                                            <p:strVal val="ppt_h"/>
                                          </p:val>
                                        </p:tav>
                                        <p:tav tm="100000">
                                          <p:val>
                                            <p:fltVal val="0.00000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000000"/>
                                          </p:val>
                                        </p:tav>
                                      </p:tavLst>
                                    </p:anim>
                                    <p:anim calcmode="lin" valueType="num">
                                      <p:cBhvr>
                                        <p:cTn id="120" dur="500"/>
                                        <p:tgtEl>
                                          <p:spTgt spid="17"/>
                                        </p:tgtEl>
                                        <p:attrNameLst>
                                          <p:attrName>ppt_h</p:attrName>
                                        </p:attrNameLst>
                                      </p:cBhvr>
                                      <p:tavLst>
                                        <p:tav tm="0">
                                          <p:val>
                                            <p:strVal val="ppt_h"/>
                                          </p:val>
                                        </p:tav>
                                        <p:tav tm="100000">
                                          <p:val>
                                            <p:fltVal val="0.00000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000000"/>
                                          </p:val>
                                        </p:tav>
                                      </p:tavLst>
                                    </p:anim>
                                    <p:anim calcmode="lin" valueType="num">
                                      <p:cBhvr>
                                        <p:cTn id="125" dur="500"/>
                                        <p:tgtEl>
                                          <p:spTgt spid="18"/>
                                        </p:tgtEl>
                                        <p:attrNameLst>
                                          <p:attrName>ppt_h</p:attrName>
                                        </p:attrNameLst>
                                      </p:cBhvr>
                                      <p:tavLst>
                                        <p:tav tm="0">
                                          <p:val>
                                            <p:strVal val="ppt_h"/>
                                          </p:val>
                                        </p:tav>
                                        <p:tav tm="100000">
                                          <p:val>
                                            <p:fltVal val="0.00000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000000"/>
                                          </p:val>
                                        </p:tav>
                                      </p:tavLst>
                                    </p:anim>
                                    <p:anim calcmode="lin" valueType="num">
                                      <p:cBhvr>
                                        <p:cTn id="130" dur="500"/>
                                        <p:tgtEl>
                                          <p:spTgt spid="19"/>
                                        </p:tgtEl>
                                        <p:attrNameLst>
                                          <p:attrName>ppt_h</p:attrName>
                                        </p:attrNameLst>
                                      </p:cBhvr>
                                      <p:tavLst>
                                        <p:tav tm="0">
                                          <p:val>
                                            <p:strVal val="ppt_h"/>
                                          </p:val>
                                        </p:tav>
                                        <p:tav tm="100000">
                                          <p:val>
                                            <p:fltVal val="0.00000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2390775" y="612775"/>
            <a:ext cx="73183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FB"/>
        </a:solid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7563"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DFB"/>
        </a:solidFill>
        <a:effectLst/>
      </p:bgPr>
    </p:bg>
    <p:spTree>
      <p:nvGrpSpPr>
        <p:cNvPr id="1" name=""/>
        <p:cNvGrpSpPr/>
        <p:nvPr/>
      </p:nvGrpSpPr>
      <p:grpSpPr/>
      <p:sp>
        <p:nvSpPr>
          <p:cNvPr id="2050" name="Rectangle 2"/>
          <p:cNvSpPr>
            <a:spLocks noGrp="1"/>
          </p:cNvSpPr>
          <p:nvPr>
            <p:ph type="title"/>
          </p:nvPr>
        </p:nvSpPr>
        <p:spPr>
          <a:xfrm>
            <a:off x="609600" y="908050"/>
            <a:ext cx="10977563" cy="635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a:spLocks noGrp="1"/>
          </p:cNvSpPr>
          <p:nvPr>
            <p:ph type="body"/>
          </p:nvPr>
        </p:nvSpPr>
        <p:spPr>
          <a:xfrm>
            <a:off x="609600" y="1600200"/>
            <a:ext cx="10977563"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DFB"/>
        </a:solidFill>
        <a:effectLst/>
      </p:bgPr>
    </p:bg>
    <p:spTree>
      <p:nvGrpSpPr>
        <p:cNvPr id="1" name=""/>
        <p:cNvGrpSpPr/>
        <p:nvPr/>
      </p:nvGrpSpPr>
      <p:grpSpPr/>
      <p:sp>
        <p:nvSpPr>
          <p:cNvPr id="3074" name="Rectangle 2"/>
          <p:cNvSpPr>
            <a:spLocks noGrp="1"/>
          </p:cNvSpPr>
          <p:nvPr>
            <p:ph type="title"/>
          </p:nvPr>
        </p:nvSpPr>
        <p:spPr>
          <a:xfrm>
            <a:off x="609600" y="908050"/>
            <a:ext cx="10977563" cy="635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p:cNvSpPr>
          <p:nvPr>
            <p:ph type="body"/>
          </p:nvPr>
        </p:nvSpPr>
        <p:spPr>
          <a:xfrm>
            <a:off x="609600" y="1600200"/>
            <a:ext cx="10977563"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DFB"/>
        </a:solidFill>
        <a:effectLst/>
      </p:bgPr>
    </p:bg>
    <p:spTree>
      <p:nvGrpSpPr>
        <p:cNvPr id="1" name=""/>
        <p:cNvGrpSpPr/>
        <p:nvPr/>
      </p:nvGrpSpPr>
      <p:grpSpPr/>
      <p:sp>
        <p:nvSpPr>
          <p:cNvPr id="4098" name="Rectangle 2"/>
          <p:cNvSpPr>
            <a:spLocks noGrp="1"/>
          </p:cNvSpPr>
          <p:nvPr>
            <p:ph type="title"/>
          </p:nvPr>
        </p:nvSpPr>
        <p:spPr>
          <a:xfrm>
            <a:off x="609600" y="908050"/>
            <a:ext cx="10977563" cy="635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p:nvPr>
        </p:nvSpPr>
        <p:spPr>
          <a:xfrm>
            <a:off x="609600" y="1600200"/>
            <a:ext cx="10977563"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微软雅黑" pitchFamily="34" charset="-122"/>
        </a:defRPr>
      </a:lvl2pPr>
      <a:lvl3pPr algn="l" rtl="0" eaLnBrk="0" fontAlgn="base" hangingPunct="0">
        <a:spcBef>
          <a:spcPct val="0"/>
        </a:spcBef>
        <a:spcAft>
          <a:spcPct val="0"/>
        </a:spcAft>
        <a:defRPr sz="2400">
          <a:solidFill>
            <a:schemeClr val="accent1"/>
          </a:solidFill>
          <a:latin typeface="Arial" pitchFamily="34" charset="0"/>
          <a:ea typeface="微软雅黑" pitchFamily="34" charset="-122"/>
        </a:defRPr>
      </a:lvl3pPr>
      <a:lvl4pPr algn="l" rtl="0" eaLnBrk="0" fontAlgn="base" hangingPunct="0">
        <a:spcBef>
          <a:spcPct val="0"/>
        </a:spcBef>
        <a:spcAft>
          <a:spcPct val="0"/>
        </a:spcAft>
        <a:defRPr sz="2400">
          <a:solidFill>
            <a:schemeClr val="accent1"/>
          </a:solidFill>
          <a:latin typeface="Arial" pitchFamily="34" charset="0"/>
          <a:ea typeface="微软雅黑" pitchFamily="34" charset="-122"/>
        </a:defRPr>
      </a:lvl4pPr>
      <a:lvl5pPr algn="l" rtl="0" eaLnBrk="0" fontAlgn="base" hangingPunct="0">
        <a:spcBef>
          <a:spcPct val="0"/>
        </a:spcBef>
        <a:spcAft>
          <a:spcPct val="0"/>
        </a:spcAft>
        <a:defRPr sz="2400">
          <a:solidFill>
            <a:schemeClr val="accent1"/>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1.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1" name="图片 10"/>
          <p:cNvPicPr>
            <a:picLocks noChangeAspect="1"/>
          </p:cNvPicPr>
          <p:nvPr/>
        </p:nvPicPr>
        <p:blipFill>
          <a:blip r:embed="rId2"/>
          <a:stretch>
            <a:fillRect/>
          </a:stretch>
        </p:blipFill>
        <p:spPr>
          <a:xfrm>
            <a:off x="0" y="5864225"/>
            <a:ext cx="12196763" cy="993775"/>
          </a:xfrm>
          <a:prstGeom prst="rect">
            <a:avLst/>
          </a:prstGeom>
          <a:noFill/>
          <a:ln w="9525">
            <a:noFill/>
          </a:ln>
        </p:spPr>
      </p:pic>
      <p:pic>
        <p:nvPicPr>
          <p:cNvPr id="3" name="图片 2"/>
          <p:cNvPicPr>
            <a:picLocks noChangeAspect="1"/>
          </p:cNvPicPr>
          <p:nvPr/>
        </p:nvPicPr>
        <p:blipFill>
          <a:blip r:embed="rId3"/>
          <a:stretch>
            <a:fillRect/>
          </a:stretch>
        </p:blipFill>
        <p:spPr>
          <a:xfrm>
            <a:off x="18415" y="4149090"/>
            <a:ext cx="4276725" cy="2330450"/>
          </a:xfrm>
          <a:prstGeom prst="rect">
            <a:avLst/>
          </a:prstGeom>
          <a:noFill/>
          <a:ln w="9525">
            <a:noFill/>
          </a:ln>
        </p:spPr>
      </p:pic>
      <p:sp>
        <p:nvSpPr>
          <p:cNvPr id="4" name="文本框 3"/>
          <p:cNvSpPr txBox="1"/>
          <p:nvPr/>
        </p:nvSpPr>
        <p:spPr>
          <a:xfrm>
            <a:off x="3506153" y="1700530"/>
            <a:ext cx="7735887" cy="829945"/>
          </a:xfrm>
          <a:prstGeom prst="rect">
            <a:avLst/>
          </a:prstGeom>
          <a:noFill/>
          <a:ln w="9525">
            <a:noFill/>
          </a:ln>
        </p:spPr>
        <p:txBody>
          <a:bodyPr anchor="t" anchorCtr="0">
            <a:spAutoFit/>
          </a:bodyPr>
          <a:p>
            <a:pPr algn="ctr"/>
            <a:r>
              <a:rPr lang="zh-CN" altLang="en-US" sz="4800" b="1" dirty="0">
                <a:solidFill>
                  <a:srgbClr val="000000"/>
                </a:solidFill>
                <a:latin typeface="微软雅黑" pitchFamily="34" charset="-122"/>
                <a:ea typeface="微软雅黑" pitchFamily="34" charset="-122"/>
              </a:rPr>
              <a:t>社会救助</a:t>
            </a:r>
            <a:r>
              <a:rPr lang="zh-CN" altLang="zh-CN" sz="4800" b="1" dirty="0">
                <a:solidFill>
                  <a:srgbClr val="000000"/>
                </a:solidFill>
                <a:latin typeface="微软雅黑" pitchFamily="34" charset="-122"/>
                <a:ea typeface="微软雅黑" pitchFamily="34" charset="-122"/>
              </a:rPr>
              <a:t>政策解析</a:t>
            </a:r>
            <a:endParaRPr lang="zh-CN" altLang="zh-CN" sz="4800" b="1" dirty="0">
              <a:solidFill>
                <a:srgbClr val="000000"/>
              </a:solidFill>
              <a:latin typeface="微软雅黑" pitchFamily="34" charset="-122"/>
              <a:ea typeface="微软雅黑" pitchFamily="34" charset="-122"/>
            </a:endParaRPr>
          </a:p>
        </p:txBody>
      </p:sp>
      <p:sp>
        <p:nvSpPr>
          <p:cNvPr id="5" name="文本框 4"/>
          <p:cNvSpPr txBox="1"/>
          <p:nvPr/>
        </p:nvSpPr>
        <p:spPr>
          <a:xfrm>
            <a:off x="4010660" y="3716655"/>
            <a:ext cx="6891655" cy="1615440"/>
          </a:xfrm>
          <a:prstGeom prst="rect">
            <a:avLst/>
          </a:prstGeom>
          <a:noFill/>
          <a:ln w="9525">
            <a:noFill/>
          </a:ln>
        </p:spPr>
        <p:txBody>
          <a:bodyPr wrap="square" anchor="t" anchorCtr="0">
            <a:spAutoFit/>
          </a:bodyPr>
          <a:p>
            <a:pPr algn="ctr">
              <a:lnSpc>
                <a:spcPts val="6000"/>
              </a:lnSpc>
            </a:pPr>
            <a:r>
              <a:rPr lang="zh-CN" altLang="en-US" sz="3200" b="1" dirty="0">
                <a:solidFill>
                  <a:srgbClr val="000000"/>
                </a:solidFill>
                <a:latin typeface="楷体" charset="-122"/>
                <a:ea typeface="楷体" charset="-122"/>
              </a:rPr>
              <a:t>宁县民政局</a:t>
            </a:r>
            <a:endParaRPr lang="zh-CN" altLang="en-US" sz="3200" b="1" dirty="0">
              <a:solidFill>
                <a:srgbClr val="000000"/>
              </a:solidFill>
              <a:latin typeface="楷体" charset="-122"/>
              <a:ea typeface="楷体" charset="-122"/>
            </a:endParaRPr>
          </a:p>
          <a:p>
            <a:pPr algn="ctr">
              <a:lnSpc>
                <a:spcPts val="6000"/>
              </a:lnSpc>
            </a:pPr>
            <a:r>
              <a:rPr lang="zh-CN" altLang="en-US" sz="3200" b="1" dirty="0">
                <a:solidFill>
                  <a:srgbClr val="000000"/>
                </a:solidFill>
                <a:latin typeface="楷体" charset="-122"/>
                <a:ea typeface="楷体" charset="-122"/>
              </a:rPr>
              <a:t>（</a:t>
            </a:r>
            <a:r>
              <a:rPr lang="en-US" altLang="zh-CN" sz="3200" b="1" dirty="0">
                <a:solidFill>
                  <a:srgbClr val="000000"/>
                </a:solidFill>
                <a:latin typeface="楷体" charset="-122"/>
                <a:ea typeface="楷体" charset="-122"/>
              </a:rPr>
              <a:t>2023</a:t>
            </a:r>
            <a:r>
              <a:rPr lang="zh-CN" altLang="en-US" sz="3200" b="1" dirty="0">
                <a:solidFill>
                  <a:srgbClr val="000000"/>
                </a:solidFill>
                <a:latin typeface="楷体" charset="-122"/>
                <a:ea typeface="楷体" charset="-122"/>
              </a:rPr>
              <a:t>年</a:t>
            </a:r>
            <a:r>
              <a:rPr lang="en-US" altLang="zh-CN" sz="3200" b="1" dirty="0">
                <a:solidFill>
                  <a:srgbClr val="000000"/>
                </a:solidFill>
                <a:latin typeface="楷体" charset="-122"/>
                <a:ea typeface="楷体" charset="-122"/>
              </a:rPr>
              <a:t>3</a:t>
            </a:r>
            <a:r>
              <a:rPr lang="zh-CN" altLang="en-US" sz="3200" b="1" dirty="0">
                <a:solidFill>
                  <a:srgbClr val="000000"/>
                </a:solidFill>
                <a:latin typeface="楷体" charset="-122"/>
                <a:ea typeface="楷体" charset="-122"/>
              </a:rPr>
              <a:t>月</a:t>
            </a:r>
            <a:r>
              <a:rPr lang="en-US" altLang="zh-CN" sz="3200" b="1" dirty="0">
                <a:solidFill>
                  <a:srgbClr val="000000"/>
                </a:solidFill>
                <a:latin typeface="楷体" charset="-122"/>
                <a:ea typeface="楷体" charset="-122"/>
              </a:rPr>
              <a:t>)</a:t>
            </a:r>
            <a:endParaRPr lang="en-US" altLang="zh-CN" sz="3200" b="1" dirty="0">
              <a:solidFill>
                <a:srgbClr val="000000"/>
              </a:solidFill>
              <a:latin typeface="楷体" charset="-122"/>
              <a:ea typeface="楷体" charset="-122"/>
            </a:endParaRPr>
          </a:p>
        </p:txBody>
      </p:sp>
      <p:pic>
        <p:nvPicPr>
          <p:cNvPr id="6" name="图片 5"/>
          <p:cNvPicPr>
            <a:picLocks noChangeAspect="1"/>
          </p:cNvPicPr>
          <p:nvPr/>
        </p:nvPicPr>
        <p:blipFill>
          <a:blip r:embed="rId4"/>
          <a:stretch>
            <a:fillRect/>
          </a:stretch>
        </p:blipFill>
        <p:spPr>
          <a:xfrm>
            <a:off x="5500688" y="841375"/>
            <a:ext cx="1265237" cy="636588"/>
          </a:xfrm>
          <a:prstGeom prst="rect">
            <a:avLst/>
          </a:prstGeom>
          <a:noFill/>
          <a:ln w="9525">
            <a:noFill/>
          </a:ln>
        </p:spPr>
      </p:pic>
      <p:grpSp>
        <p:nvGrpSpPr>
          <p:cNvPr id="19464" name="组合 7"/>
          <p:cNvGrpSpPr/>
          <p:nvPr/>
        </p:nvGrpSpPr>
        <p:grpSpPr>
          <a:xfrm>
            <a:off x="626110" y="1943100"/>
            <a:ext cx="3551238" cy="2392363"/>
            <a:chOff x="314700" y="1609549"/>
            <a:chExt cx="4100513" cy="2725738"/>
          </a:xfrm>
        </p:grpSpPr>
        <p:pic>
          <p:nvPicPr>
            <p:cNvPr id="19465" name="图片 4"/>
            <p:cNvPicPr>
              <a:picLocks noChangeAspect="1"/>
            </p:cNvPicPr>
            <p:nvPr/>
          </p:nvPicPr>
          <p:blipFill>
            <a:blip r:embed="rId5"/>
            <a:stretch>
              <a:fillRect/>
            </a:stretch>
          </p:blipFill>
          <p:spPr>
            <a:xfrm>
              <a:off x="2530850" y="2704924"/>
              <a:ext cx="1884363" cy="1630363"/>
            </a:xfrm>
            <a:prstGeom prst="rect">
              <a:avLst/>
            </a:prstGeom>
            <a:noFill/>
            <a:ln w="9525">
              <a:noFill/>
            </a:ln>
          </p:spPr>
        </p:pic>
        <p:pic>
          <p:nvPicPr>
            <p:cNvPr id="19466" name="图片 5"/>
            <p:cNvPicPr>
              <a:picLocks noChangeAspect="1"/>
            </p:cNvPicPr>
            <p:nvPr/>
          </p:nvPicPr>
          <p:blipFill>
            <a:blip r:embed="rId6"/>
            <a:stretch>
              <a:fillRect/>
            </a:stretch>
          </p:blipFill>
          <p:spPr>
            <a:xfrm>
              <a:off x="314700" y="1609549"/>
              <a:ext cx="3297238" cy="2725738"/>
            </a:xfrm>
            <a:prstGeom prst="rect">
              <a:avLst/>
            </a:prstGeom>
            <a:noFill/>
            <a:ln w="9525">
              <a:noFill/>
            </a:ln>
          </p:spPr>
        </p:pic>
        <p:pic>
          <p:nvPicPr>
            <p:cNvPr id="19467" name="图片 6"/>
            <p:cNvPicPr>
              <a:picLocks noChangeAspect="1"/>
            </p:cNvPicPr>
            <p:nvPr/>
          </p:nvPicPr>
          <p:blipFill>
            <a:blip r:embed="rId7"/>
            <a:stretch>
              <a:fillRect/>
            </a:stretch>
          </p:blipFill>
          <p:spPr>
            <a:xfrm>
              <a:off x="1102100" y="3251024"/>
              <a:ext cx="3313113" cy="1057275"/>
            </a:xfrm>
            <a:prstGeom prst="rect">
              <a:avLst/>
            </a:prstGeom>
            <a:noFill/>
            <a:ln w="9525">
              <a:noFill/>
            </a:ln>
          </p:spPr>
        </p:pic>
      </p:grpSp>
    </p:spTree>
  </p:cSld>
  <p:clrMapOvr>
    <a:masterClrMapping/>
  </p:clrMapOvr>
  <p:transition spd="slow" advTm="664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250" autoRev="1" fill="hold">
                                          <p:stCondLst>
                                            <p:cond delay="0"/>
                                          </p:stCondLst>
                                        </p:cTn>
                                        <p:tgtEl>
                                          <p:spTgt spid="4"/>
                                        </p:tgtEl>
                                        <p:attrNameLst>
                                          <p:attrName>ppt_w</p:attrName>
                                        </p:attrNameLst>
                                      </p:cBhvr>
                                    </p:anim>
                                    <p:anim by="(#ppt_w*0.50)" calcmode="lin" valueType="num">
                                      <p:cBhvr>
                                        <p:cTn id="18" dur="250" decel="50000" autoRev="1" fill="hold">
                                          <p:stCondLst>
                                            <p:cond delay="0"/>
                                          </p:stCondLst>
                                        </p:cTn>
                                        <p:tgtEl>
                                          <p:spTgt spid="4"/>
                                        </p:tgtEl>
                                        <p:attrNameLst>
                                          <p:attrName>ppt_x</p:attrName>
                                        </p:attrNameLst>
                                      </p:cBhvr>
                                    </p:anim>
                                    <p:anim from="(-#ppt_h/2)" to="(#ppt_y)" calcmode="lin" valueType="num">
                                      <p:cBhvr>
                                        <p:cTn id="19" dur="500" fill="hold">
                                          <p:stCondLst>
                                            <p:cond delay="0"/>
                                          </p:stCondLst>
                                        </p:cTn>
                                        <p:tgtEl>
                                          <p:spTgt spid="4"/>
                                        </p:tgtEl>
                                        <p:attrNameLst>
                                          <p:attrName>ppt_y</p:attrName>
                                        </p:attrNameLst>
                                      </p:cBhvr>
                                    </p:anim>
                                    <p:animRot by="21600000">
                                      <p:cBhvr>
                                        <p:cTn id="20" dur="500" fill="hold">
                                          <p:stCondLst>
                                            <p:cond delay="0"/>
                                          </p:stCondLst>
                                        </p:cTn>
                                        <p:tgtEl>
                                          <p:spTgt spid="4"/>
                                        </p:tgtEl>
                                        <p:attrNameLst>
                                          <p:attrName>r</p:attrName>
                                        </p:attrNameLst>
                                      </p:cBhvr>
                                    </p:animRo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35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37" presetClass="path" presetSubtype="0" accel="50000" decel="50000" fill="hold" nodeType="withEffect">
                                  <p:stCondLst>
                                    <p:cond delay="0"/>
                                  </p:stCondLst>
                                  <p:childTnLst>
                                    <p:animMotion origin="layout" path="M 0.0967321 -0.0223163 L -0.0560795 0.0177352 C -0.0878294 0.0267652 -0.135859 0.0316252 -0.185969 0.0316252 C -0.242979 0.0316252 -0.288149 0.0267652 -0.320299 0.0177352 L -0.472839 -0.0223163 " pathEditMode="relative" rAng="0" ptsTypes="AAAAA">
                                      <p:cBhvr>
                                        <p:cTn id="29" dur="500" spd="-100000" fill="hold"/>
                                        <p:tgtEl>
                                          <p:spTgt spid="6"/>
                                        </p:tgtEl>
                                        <p:attrNameLst>
                                          <p:attrName>ppt_x</p:attrName>
                                          <p:attrName>ppt_y</p:attrName>
                                        </p:attrNameLst>
                                      </p:cBhvr>
                                      <p:rCtr x="285"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93"/>
          <p:cNvPicPr>
            <a:picLocks noChangeAspect="1"/>
          </p:cNvPicPr>
          <p:nvPr/>
        </p:nvPicPr>
        <p:blipFill>
          <a:blip r:embed="rId1" cstate="print"/>
          <a:stretch>
            <a:fillRect/>
          </a:stretch>
        </p:blipFill>
        <p:spPr>
          <a:xfrm>
            <a:off x="8821964" y="3779681"/>
            <a:ext cx="2740060" cy="18134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99"/>
          <p:cNvPicPr>
            <a:picLocks noChangeAspect="1"/>
          </p:cNvPicPr>
          <p:nvPr/>
        </p:nvPicPr>
        <p:blipFill>
          <a:blip r:embed="rId2"/>
          <a:stretch>
            <a:fillRect/>
          </a:stretch>
        </p:blipFill>
        <p:spPr>
          <a:xfrm>
            <a:off x="8737625" y="1718714"/>
            <a:ext cx="2798075" cy="18134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19" name="TextBox 104"/>
          <p:cNvSpPr txBox="1"/>
          <p:nvPr/>
        </p:nvSpPr>
        <p:spPr>
          <a:xfrm>
            <a:off x="2689225" y="347663"/>
            <a:ext cx="7269163" cy="522287"/>
          </a:xfrm>
          <a:prstGeom prst="rect">
            <a:avLst/>
          </a:prstGeom>
          <a:noFill/>
          <a:ln w="9525">
            <a:noFill/>
          </a:ln>
        </p:spPr>
        <p:txBody>
          <a:bodyPr anchor="t" anchorCtr="0">
            <a:spAutoFit/>
          </a:bodyPr>
          <a:p>
            <a:r>
              <a:rPr lang="zh-CN" altLang="zh-CN" sz="2800" b="1" dirty="0">
                <a:solidFill>
                  <a:schemeClr val="accent1"/>
                </a:solidFill>
                <a:latin typeface="微软雅黑" pitchFamily="34" charset="-122"/>
                <a:ea typeface="微软雅黑" pitchFamily="34" charset="-122"/>
              </a:rPr>
              <a:t>单人户施保政策执行中需要注意的事项</a:t>
            </a:r>
            <a:endParaRPr lang="zh-CN" altLang="en-US" sz="2800" b="1" dirty="0">
              <a:solidFill>
                <a:schemeClr val="accent1"/>
              </a:solidFill>
              <a:latin typeface="微软雅黑" pitchFamily="34" charset="-122"/>
              <a:ea typeface="微软雅黑" pitchFamily="34" charset="-122"/>
            </a:endParaRPr>
          </a:p>
        </p:txBody>
      </p:sp>
      <p:sp>
        <p:nvSpPr>
          <p:cNvPr id="2" name="矩形 1"/>
          <p:cNvSpPr/>
          <p:nvPr/>
        </p:nvSpPr>
        <p:spPr>
          <a:xfrm>
            <a:off x="1189038" y="1482725"/>
            <a:ext cx="6926263" cy="1568450"/>
          </a:xfrm>
          <a:prstGeom prst="rect">
            <a:avLst/>
          </a:prstGeom>
          <a:ln>
            <a:solidFill>
              <a:schemeClr val="tx1"/>
            </a:solidFill>
          </a:ln>
        </p:spPr>
        <p:txBody>
          <a:bodyPr>
            <a:spAutoFit/>
          </a:bodyPr>
          <a:lstStyle/>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zh-CN" sz="2400" b="1" i="0" u="none" strike="noStrike" kern="1200" cap="none" spc="0" normalizeH="0" baseline="0" noProof="0" dirty="0">
                <a:ln>
                  <a:noFill/>
                </a:ln>
                <a:solidFill>
                  <a:srgbClr val="000000"/>
                </a:solidFill>
                <a:effectLst/>
                <a:uLnTx/>
                <a:uFillTx/>
                <a:latin typeface="楷体" charset="-122"/>
                <a:ea typeface="楷体" charset="-122"/>
                <a:cs typeface="+mn-cs"/>
              </a:rPr>
              <a:t>准确把握单人户施保条件，要分清重度残疾人与普通残疾人、重病患者与一般患者的区别，准确认定单人户施保对象。</a:t>
            </a:r>
            <a:endParaRPr kumimoji="0" lang="en-US" altLang="zh-CN" sz="2400" b="1" i="0" u="none" strike="noStrike" kern="1200" cap="none" spc="0" normalizeH="0" baseline="0" noProof="0" dirty="0">
              <a:ln>
                <a:noFill/>
              </a:ln>
              <a:solidFill>
                <a:srgbClr val="000000"/>
              </a:solidFill>
              <a:effectLst/>
              <a:uLnTx/>
              <a:uFillTx/>
              <a:latin typeface="楷体" charset="-122"/>
              <a:ea typeface="楷体" charset="-122"/>
              <a:cs typeface="+mn-cs"/>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zh-CN" sz="2400" b="1" i="0" u="none" strike="noStrike" kern="1200" cap="none" spc="0" normalizeH="0" baseline="0" noProof="0" dirty="0">
              <a:ln>
                <a:noFill/>
              </a:ln>
              <a:solidFill>
                <a:srgbClr val="000000"/>
              </a:solidFill>
              <a:effectLst/>
              <a:uLnTx/>
              <a:uFillTx/>
              <a:latin typeface="楷体" charset="-122"/>
              <a:ea typeface="楷体" charset="-122"/>
              <a:cs typeface="+mn-cs"/>
            </a:endParaRPr>
          </a:p>
        </p:txBody>
      </p:sp>
      <p:sp>
        <p:nvSpPr>
          <p:cNvPr id="8" name="矩形 7"/>
          <p:cNvSpPr/>
          <p:nvPr/>
        </p:nvSpPr>
        <p:spPr>
          <a:xfrm>
            <a:off x="1187450" y="3051175"/>
            <a:ext cx="6926263" cy="1198563"/>
          </a:xfrm>
          <a:prstGeom prst="rect">
            <a:avLst/>
          </a:prstGeom>
          <a:ln>
            <a:solidFill>
              <a:schemeClr val="tx1">
                <a:lumMod val="75000"/>
              </a:schemeClr>
            </a:solidFill>
          </a:ln>
        </p:spPr>
        <p:txBody>
          <a:bodyPr>
            <a:spAutoFit/>
          </a:bodyPr>
          <a:lstStyle/>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zh-CN" sz="2400" b="1" i="0" u="none" strike="noStrike" kern="1200" cap="none" spc="0" normalizeH="0" baseline="0" noProof="0" dirty="0">
                <a:ln>
                  <a:noFill/>
                </a:ln>
                <a:solidFill>
                  <a:srgbClr val="000000"/>
                </a:solidFill>
                <a:effectLst/>
                <a:uLnTx/>
                <a:uFillTx/>
                <a:latin typeface="楷体" charset="-122"/>
                <a:ea typeface="楷体" charset="-122"/>
                <a:cs typeface="楷体" charset="-122"/>
              </a:rPr>
              <a:t>准确握单人户施保与整户保的政策界限，要坚持保人与保户相结合，该保人的保人、该保户的保户，防止因“保人不保户”而造成“漏保”问题。</a:t>
            </a:r>
            <a:endParaRPr kumimoji="0" lang="zh-CN" altLang="zh-CN" sz="24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p:txBody>
      </p:sp>
      <p:sp>
        <p:nvSpPr>
          <p:cNvPr id="9" name="矩形 8"/>
          <p:cNvSpPr/>
          <p:nvPr/>
        </p:nvSpPr>
        <p:spPr>
          <a:xfrm>
            <a:off x="1189038" y="4249738"/>
            <a:ext cx="6926263" cy="1938338"/>
          </a:xfrm>
          <a:prstGeom prst="rect">
            <a:avLst/>
          </a:prstGeom>
          <a:ln>
            <a:solidFill>
              <a:schemeClr val="tx1">
                <a:lumMod val="75000"/>
              </a:schemeClr>
            </a:solidFill>
          </a:ln>
        </p:spPr>
        <p:txBody>
          <a:bodyPr>
            <a:spAutoFit/>
          </a:bodyPr>
          <a:lstStyle/>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zh-CN" sz="2400" b="1" i="0" u="none" strike="noStrike" kern="1200" cap="none" spc="0" normalizeH="0" baseline="0" noProof="0" dirty="0">
                <a:ln>
                  <a:noFill/>
                </a:ln>
                <a:solidFill>
                  <a:srgbClr val="000000"/>
                </a:solidFill>
                <a:effectLst/>
                <a:uLnTx/>
                <a:uFillTx/>
                <a:latin typeface="楷体" charset="-122"/>
                <a:ea typeface="楷体" charset="-122"/>
                <a:cs typeface="楷体" charset="-122"/>
              </a:rPr>
              <a:t>分清单人户施保与“拆户保”的区别。“拆户保”与单人户施保是完全不同的概念，“拆户保”是一种违规行为，是将不符合条件家庭中的一个或几个成员独立出来施保，以达到躲避家庭经济核查、骗取低保金的目的。</a:t>
            </a:r>
            <a:endParaRPr kumimoji="0" lang="zh-CN" altLang="zh-CN" sz="24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p:txBody>
      </p:sp>
      <p:sp>
        <p:nvSpPr>
          <p:cNvPr id="10" name="Oval 7"/>
          <p:cNvSpPr>
            <a:spLocks noChangeArrowheads="1"/>
          </p:cNvSpPr>
          <p:nvPr/>
        </p:nvSpPr>
        <p:spPr bwMode="auto">
          <a:xfrm>
            <a:off x="966788" y="1563688"/>
            <a:ext cx="444500" cy="442913"/>
          </a:xfrm>
          <a:prstGeom prst="ellipse">
            <a:avLst/>
          </a:prstGeom>
          <a:solidFill>
            <a:schemeClr val="bg2"/>
          </a:solidFill>
          <a:ln w="38100" cap="flat">
            <a:solidFill>
              <a:schemeClr val="accent2"/>
            </a:solidFill>
            <a:prstDash val="solid"/>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1</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
        <p:nvSpPr>
          <p:cNvPr id="11" name="Oval 7"/>
          <p:cNvSpPr>
            <a:spLocks noChangeArrowheads="1"/>
          </p:cNvSpPr>
          <p:nvPr/>
        </p:nvSpPr>
        <p:spPr bwMode="auto">
          <a:xfrm>
            <a:off x="966788" y="2884488"/>
            <a:ext cx="444500" cy="442913"/>
          </a:xfrm>
          <a:prstGeom prst="ellipse">
            <a:avLst/>
          </a:prstGeom>
          <a:solidFill>
            <a:schemeClr val="bg2"/>
          </a:solidFill>
          <a:ln w="38100" cap="flat">
            <a:solidFill>
              <a:schemeClr val="accent2"/>
            </a:solidFill>
            <a:prstDash val="solid"/>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2</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
        <p:nvSpPr>
          <p:cNvPr id="12" name="Oval 7"/>
          <p:cNvSpPr>
            <a:spLocks noChangeArrowheads="1"/>
          </p:cNvSpPr>
          <p:nvPr/>
        </p:nvSpPr>
        <p:spPr bwMode="auto">
          <a:xfrm>
            <a:off x="968375" y="4084638"/>
            <a:ext cx="444500" cy="442913"/>
          </a:xfrm>
          <a:prstGeom prst="ellipse">
            <a:avLst/>
          </a:prstGeom>
          <a:solidFill>
            <a:schemeClr val="bg2"/>
          </a:solidFill>
          <a:ln w="38100" cap="flat">
            <a:solidFill>
              <a:schemeClr val="accent2"/>
            </a:solidFill>
            <a:prstDash val="solid"/>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3</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Tree>
  </p:cSld>
  <p:clrMapOvr>
    <a:masterClrMapping/>
  </p:clrMapOvr>
  <p:transition spd="slow" advTm="3331">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Box 104"/>
          <p:cNvSpPr txBox="1"/>
          <p:nvPr/>
        </p:nvSpPr>
        <p:spPr>
          <a:xfrm>
            <a:off x="2706688" y="266700"/>
            <a:ext cx="6618287" cy="582613"/>
          </a:xfrm>
          <a:prstGeom prst="rect">
            <a:avLst/>
          </a:prstGeom>
          <a:noFill/>
          <a:ln w="9525">
            <a:noFill/>
          </a:ln>
        </p:spPr>
        <p:txBody>
          <a:bodyPr anchor="t" anchorCtr="0">
            <a:spAutoFit/>
          </a:bodyPr>
          <a:p>
            <a:r>
              <a:rPr lang="zh-CN" altLang="zh-CN" sz="3200" b="1" dirty="0">
                <a:solidFill>
                  <a:srgbClr val="000000"/>
                </a:solidFill>
                <a:latin typeface="微软雅黑" pitchFamily="34" charset="-122"/>
                <a:ea typeface="微软雅黑" pitchFamily="34" charset="-122"/>
              </a:rPr>
              <a:t>关于农村低保一、二类对象的认定</a:t>
            </a:r>
            <a:endParaRPr lang="zh-CN" altLang="zh-CN" sz="3200" b="1" dirty="0">
              <a:solidFill>
                <a:srgbClr val="000000"/>
              </a:solidFill>
              <a:latin typeface="微软雅黑" pitchFamily="34" charset="-122"/>
              <a:ea typeface="微软雅黑" pitchFamily="34" charset="-122"/>
            </a:endParaRPr>
          </a:p>
        </p:txBody>
      </p:sp>
      <p:sp>
        <p:nvSpPr>
          <p:cNvPr id="30722" name="Oval 6"/>
          <p:cNvSpPr/>
          <p:nvPr/>
        </p:nvSpPr>
        <p:spPr>
          <a:xfrm>
            <a:off x="1352550" y="2327275"/>
            <a:ext cx="3355975" cy="3213100"/>
          </a:xfrm>
          <a:prstGeom prst="ellipse">
            <a:avLst/>
          </a:prstGeom>
          <a:solidFill>
            <a:schemeClr val="bg2"/>
          </a:solidFill>
          <a:ln w="57150" cap="flat" cmpd="sng">
            <a:solidFill>
              <a:schemeClr val="accent2"/>
            </a:solidFill>
            <a:prstDash val="solid"/>
            <a:round/>
            <a:headEnd type="none" w="med" len="med"/>
            <a:tailEnd type="none" w="med" len="med"/>
          </a:ln>
        </p:spPr>
        <p:txBody>
          <a:bodyPr anchor="t" anchorCtr="0"/>
          <a:p>
            <a:endParaRPr lang="zh-CN" altLang="en-US" dirty="0">
              <a:latin typeface="Arial" pitchFamily="34" charset="0"/>
              <a:ea typeface="宋体" pitchFamily="2" charset="-122"/>
            </a:endParaRPr>
          </a:p>
        </p:txBody>
      </p:sp>
      <p:sp>
        <p:nvSpPr>
          <p:cNvPr id="30723" name="Oval 7"/>
          <p:cNvSpPr/>
          <p:nvPr/>
        </p:nvSpPr>
        <p:spPr>
          <a:xfrm>
            <a:off x="4292600" y="1238250"/>
            <a:ext cx="3355975" cy="3213100"/>
          </a:xfrm>
          <a:prstGeom prst="ellipse">
            <a:avLst/>
          </a:prstGeom>
          <a:solidFill>
            <a:schemeClr val="accent1"/>
          </a:solidFill>
          <a:ln w="57150" cap="flat" cmpd="sng">
            <a:solidFill>
              <a:schemeClr val="accent2"/>
            </a:solidFill>
            <a:prstDash val="solid"/>
            <a:round/>
            <a:headEnd type="none" w="med" len="med"/>
            <a:tailEnd type="none" w="med" len="med"/>
          </a:ln>
        </p:spPr>
        <p:txBody>
          <a:bodyPr anchor="t" anchorCtr="0"/>
          <a:p>
            <a:endParaRPr lang="zh-CN" altLang="en-US" dirty="0">
              <a:latin typeface="Arial" pitchFamily="34" charset="0"/>
              <a:ea typeface="宋体" pitchFamily="2" charset="-122"/>
            </a:endParaRPr>
          </a:p>
        </p:txBody>
      </p:sp>
      <p:sp>
        <p:nvSpPr>
          <p:cNvPr id="30724" name="Oval 8"/>
          <p:cNvSpPr/>
          <p:nvPr/>
        </p:nvSpPr>
        <p:spPr>
          <a:xfrm>
            <a:off x="7061200" y="2592388"/>
            <a:ext cx="3355975" cy="3211512"/>
          </a:xfrm>
          <a:prstGeom prst="ellipse">
            <a:avLst/>
          </a:prstGeom>
          <a:solidFill>
            <a:schemeClr val="tx1"/>
          </a:solidFill>
          <a:ln w="57150" cap="flat" cmpd="sng">
            <a:solidFill>
              <a:schemeClr val="accent2"/>
            </a:solidFill>
            <a:prstDash val="solid"/>
            <a:round/>
            <a:headEnd type="none" w="med" len="med"/>
            <a:tailEnd type="none" w="med" len="med"/>
          </a:ln>
        </p:spPr>
        <p:txBody>
          <a:bodyPr anchor="t" anchorCtr="0"/>
          <a:p>
            <a:endParaRPr lang="zh-CN" altLang="en-US" dirty="0">
              <a:latin typeface="Arial" pitchFamily="34" charset="0"/>
              <a:ea typeface="宋体" pitchFamily="2" charset="-122"/>
            </a:endParaRPr>
          </a:p>
        </p:txBody>
      </p:sp>
      <p:sp>
        <p:nvSpPr>
          <p:cNvPr id="30725" name="TextBox 12"/>
          <p:cNvSpPr txBox="1"/>
          <p:nvPr/>
        </p:nvSpPr>
        <p:spPr>
          <a:xfrm>
            <a:off x="2540000" y="2592388"/>
            <a:ext cx="1025525" cy="879475"/>
          </a:xfrm>
          <a:prstGeom prst="rect">
            <a:avLst/>
          </a:prstGeom>
          <a:noFill/>
          <a:ln w="9525">
            <a:noFill/>
          </a:ln>
        </p:spPr>
        <p:txBody>
          <a:bodyPr wrap="none" anchor="t" anchorCtr="0">
            <a:spAutoFit/>
          </a:bodyPr>
          <a:p>
            <a:r>
              <a:rPr lang="en-US" altLang="zh-CN" sz="6000" b="1" dirty="0">
                <a:solidFill>
                  <a:schemeClr val="accent2"/>
                </a:solidFill>
                <a:latin typeface="微软雅黑" pitchFamily="34" charset="-122"/>
                <a:ea typeface="微软雅黑" pitchFamily="34" charset="-122"/>
              </a:rPr>
              <a:t>01</a:t>
            </a:r>
            <a:endParaRPr lang="zh-CN" altLang="en-US" sz="6000" b="1" dirty="0">
              <a:solidFill>
                <a:schemeClr val="accent2"/>
              </a:solidFill>
              <a:latin typeface="微软雅黑" pitchFamily="34" charset="-122"/>
              <a:ea typeface="微软雅黑" pitchFamily="34" charset="-122"/>
            </a:endParaRPr>
          </a:p>
        </p:txBody>
      </p:sp>
      <p:sp>
        <p:nvSpPr>
          <p:cNvPr id="30726" name="TextBox 13"/>
          <p:cNvSpPr txBox="1"/>
          <p:nvPr/>
        </p:nvSpPr>
        <p:spPr>
          <a:xfrm>
            <a:off x="1836738" y="3551238"/>
            <a:ext cx="2505075" cy="1322387"/>
          </a:xfrm>
          <a:prstGeom prst="rect">
            <a:avLst/>
          </a:prstGeom>
          <a:noFill/>
          <a:ln w="9525">
            <a:noFill/>
          </a:ln>
        </p:spPr>
        <p:txBody>
          <a:bodyPr anchor="t" anchorCtr="0">
            <a:spAutoFit/>
          </a:bodyPr>
          <a:p>
            <a:r>
              <a:rPr lang="zh-CN" altLang="zh-CN" sz="1600" b="1" dirty="0">
                <a:solidFill>
                  <a:schemeClr val="accent2"/>
                </a:solidFill>
                <a:latin typeface="微软雅黑" pitchFamily="34" charset="-122"/>
                <a:ea typeface="微软雅黑" pitchFamily="34" charset="-122"/>
              </a:rPr>
              <a:t>家庭主要成员完全或部分丧失劳动能力，且人均收入低于农村低保标准，根据实际情况纳入一、二类低保范围。</a:t>
            </a:r>
            <a:endParaRPr lang="zh-CN" altLang="en-US" sz="1600" b="1" dirty="0">
              <a:solidFill>
                <a:schemeClr val="accent2"/>
              </a:solidFill>
              <a:latin typeface="微软雅黑" pitchFamily="34" charset="-122"/>
              <a:ea typeface="微软雅黑" pitchFamily="34" charset="-122"/>
            </a:endParaRPr>
          </a:p>
        </p:txBody>
      </p:sp>
      <p:sp>
        <p:nvSpPr>
          <p:cNvPr id="30727" name="TextBox 14"/>
          <p:cNvSpPr txBox="1"/>
          <p:nvPr/>
        </p:nvSpPr>
        <p:spPr>
          <a:xfrm>
            <a:off x="5457825" y="1285875"/>
            <a:ext cx="1025525" cy="879475"/>
          </a:xfrm>
          <a:prstGeom prst="rect">
            <a:avLst/>
          </a:prstGeom>
          <a:noFill/>
          <a:ln w="9525">
            <a:noFill/>
          </a:ln>
        </p:spPr>
        <p:txBody>
          <a:bodyPr wrap="none" anchor="t" anchorCtr="0">
            <a:spAutoFit/>
          </a:bodyPr>
          <a:p>
            <a:r>
              <a:rPr lang="en-US" altLang="zh-CN" sz="6000" b="1" dirty="0">
                <a:solidFill>
                  <a:schemeClr val="accent2"/>
                </a:solidFill>
                <a:latin typeface="微软雅黑" pitchFamily="34" charset="-122"/>
                <a:ea typeface="微软雅黑" pitchFamily="34" charset="-122"/>
              </a:rPr>
              <a:t>02</a:t>
            </a:r>
            <a:endParaRPr lang="zh-CN" altLang="en-US" sz="6000" b="1" dirty="0">
              <a:solidFill>
                <a:schemeClr val="accent2"/>
              </a:solidFill>
              <a:latin typeface="微软雅黑" pitchFamily="34" charset="-122"/>
              <a:ea typeface="微软雅黑" pitchFamily="34" charset="-122"/>
            </a:endParaRPr>
          </a:p>
        </p:txBody>
      </p:sp>
      <p:sp>
        <p:nvSpPr>
          <p:cNvPr id="30728" name="TextBox 15"/>
          <p:cNvSpPr txBox="1"/>
          <p:nvPr/>
        </p:nvSpPr>
        <p:spPr>
          <a:xfrm>
            <a:off x="4516438" y="2039938"/>
            <a:ext cx="2876550" cy="1814512"/>
          </a:xfrm>
          <a:prstGeom prst="rect">
            <a:avLst/>
          </a:prstGeom>
          <a:noFill/>
          <a:ln w="9525">
            <a:noFill/>
          </a:ln>
        </p:spPr>
        <p:txBody>
          <a:bodyPr anchor="t" anchorCtr="0">
            <a:spAutoFit/>
          </a:bodyPr>
          <a:p>
            <a:r>
              <a:rPr lang="zh-CN" altLang="zh-CN" sz="1600" b="1" dirty="0">
                <a:solidFill>
                  <a:schemeClr val="accent2"/>
                </a:solidFill>
                <a:latin typeface="微软雅黑" pitchFamily="34" charset="-122"/>
                <a:ea typeface="微软雅黑" pitchFamily="34" charset="-122"/>
              </a:rPr>
              <a:t>家庭主要成员有妊娠、哺乳、照护重度残疾人或重病患者以及单亲抚养学前儿童等情形的，可视为部分丧失劳动能力，如果家庭人均收入低于农村低保标准，根据实际情况纳入一、二类低保范围。</a:t>
            </a:r>
            <a:endParaRPr lang="zh-CN" altLang="en-US" sz="1600" b="1" dirty="0">
              <a:solidFill>
                <a:schemeClr val="accent2"/>
              </a:solidFill>
              <a:latin typeface="微软雅黑" pitchFamily="34" charset="-122"/>
              <a:ea typeface="微软雅黑" pitchFamily="34" charset="-122"/>
            </a:endParaRPr>
          </a:p>
        </p:txBody>
      </p:sp>
      <p:sp>
        <p:nvSpPr>
          <p:cNvPr id="30729" name="TextBox 17"/>
          <p:cNvSpPr txBox="1"/>
          <p:nvPr/>
        </p:nvSpPr>
        <p:spPr>
          <a:xfrm>
            <a:off x="8226425" y="2844800"/>
            <a:ext cx="1025525" cy="879475"/>
          </a:xfrm>
          <a:prstGeom prst="rect">
            <a:avLst/>
          </a:prstGeom>
          <a:noFill/>
          <a:ln w="9525">
            <a:noFill/>
          </a:ln>
        </p:spPr>
        <p:txBody>
          <a:bodyPr wrap="none" anchor="t" anchorCtr="0">
            <a:spAutoFit/>
          </a:bodyPr>
          <a:p>
            <a:r>
              <a:rPr lang="en-US" altLang="zh-CN" sz="6000" b="1" dirty="0">
                <a:solidFill>
                  <a:schemeClr val="accent2"/>
                </a:solidFill>
                <a:latin typeface="微软雅黑" pitchFamily="34" charset="-122"/>
                <a:ea typeface="微软雅黑" pitchFamily="34" charset="-122"/>
              </a:rPr>
              <a:t>03</a:t>
            </a:r>
            <a:endParaRPr lang="zh-CN" altLang="en-US" sz="6000" b="1" dirty="0">
              <a:solidFill>
                <a:schemeClr val="accent2"/>
              </a:solidFill>
              <a:latin typeface="微软雅黑" pitchFamily="34" charset="-122"/>
              <a:ea typeface="微软雅黑" pitchFamily="34" charset="-122"/>
            </a:endParaRPr>
          </a:p>
        </p:txBody>
      </p:sp>
      <p:sp>
        <p:nvSpPr>
          <p:cNvPr id="30730" name="TextBox 18"/>
          <p:cNvSpPr txBox="1"/>
          <p:nvPr/>
        </p:nvSpPr>
        <p:spPr>
          <a:xfrm>
            <a:off x="7392988" y="3854450"/>
            <a:ext cx="2895600" cy="1322388"/>
          </a:xfrm>
          <a:prstGeom prst="rect">
            <a:avLst/>
          </a:prstGeom>
          <a:noFill/>
          <a:ln w="9525">
            <a:noFill/>
          </a:ln>
        </p:spPr>
        <p:txBody>
          <a:bodyPr anchor="t" anchorCtr="0">
            <a:spAutoFit/>
          </a:bodyPr>
          <a:p>
            <a:r>
              <a:rPr lang="zh-CN" altLang="zh-CN" sz="1600" b="1" dirty="0">
                <a:solidFill>
                  <a:schemeClr val="accent2"/>
                </a:solidFill>
                <a:latin typeface="微软雅黑" pitchFamily="34" charset="-122"/>
                <a:ea typeface="微软雅黑" pitchFamily="34" charset="-122"/>
              </a:rPr>
              <a:t>家庭主要成员有劳动能力，但非主要成员因重度残疾、患重特大疾病等刚性支出较大，严重入不敷出的，根据实际情况纳入一、二类低保范围。</a:t>
            </a:r>
            <a:endParaRPr lang="zh-CN" altLang="zh-CN" sz="1600" b="1" dirty="0">
              <a:solidFill>
                <a:schemeClr val="accent2"/>
              </a:solidFill>
              <a:latin typeface="微软雅黑" pitchFamily="34" charset="-122"/>
              <a:ea typeface="微软雅黑" pitchFamily="34" charset="-122"/>
            </a:endParaRPr>
          </a:p>
        </p:txBody>
      </p:sp>
      <p:pic>
        <p:nvPicPr>
          <p:cNvPr id="16" name="图片 25"/>
          <p:cNvPicPr>
            <a:picLocks noChangeAspect="1"/>
          </p:cNvPicPr>
          <p:nvPr/>
        </p:nvPicPr>
        <p:blipFill>
          <a:blip r:embed="rId1" cstate="print"/>
          <a:stretch>
            <a:fillRect/>
          </a:stretch>
        </p:blipFill>
        <p:spPr>
          <a:xfrm>
            <a:off x="736865" y="1428982"/>
            <a:ext cx="1784682" cy="1708857"/>
          </a:xfrm>
          <a:prstGeom prst="flowChartConnector">
            <a:avLst/>
          </a:prstGeom>
          <a:noFill/>
          <a:ln w="9525">
            <a:noFill/>
          </a:ln>
        </p:spPr>
      </p:pic>
      <p:sp>
        <p:nvSpPr>
          <p:cNvPr id="14" name="椭圆 13"/>
          <p:cNvSpPr/>
          <p:nvPr/>
        </p:nvSpPr>
        <p:spPr bwMode="auto">
          <a:xfrm>
            <a:off x="9251950" y="1000125"/>
            <a:ext cx="2944813" cy="2724150"/>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dirty="0" smtClean="0">
              <a:ln>
                <a:noFill/>
              </a:ln>
              <a:solidFill>
                <a:schemeClr val="bg2">
                  <a:lumMod val="40000"/>
                  <a:lumOff val="60000"/>
                </a:schemeClr>
              </a:solidFill>
              <a:effectLst/>
              <a:uLnTx/>
              <a:uFillTx/>
              <a:latin typeface="Arial" pitchFamily="34" charset="0"/>
              <a:ea typeface="宋体" pitchFamily="2" charset="-122"/>
              <a:cs typeface="+mn-cs"/>
            </a:endParaRPr>
          </a:p>
        </p:txBody>
      </p:sp>
      <p:sp>
        <p:nvSpPr>
          <p:cNvPr id="30733" name="TextBox 17"/>
          <p:cNvSpPr txBox="1"/>
          <p:nvPr/>
        </p:nvSpPr>
        <p:spPr>
          <a:xfrm>
            <a:off x="10212388" y="1238250"/>
            <a:ext cx="1122362" cy="1014413"/>
          </a:xfrm>
          <a:prstGeom prst="rect">
            <a:avLst/>
          </a:prstGeom>
          <a:noFill/>
          <a:ln w="9525">
            <a:noFill/>
          </a:ln>
        </p:spPr>
        <p:txBody>
          <a:bodyPr wrap="none" anchor="t" anchorCtr="0">
            <a:spAutoFit/>
          </a:bodyPr>
          <a:p>
            <a:r>
              <a:rPr lang="en-US" altLang="zh-CN" sz="6000" b="1" dirty="0">
                <a:solidFill>
                  <a:schemeClr val="accent2"/>
                </a:solidFill>
                <a:latin typeface="微软雅黑" pitchFamily="34" charset="-122"/>
                <a:ea typeface="微软雅黑" pitchFamily="34" charset="-122"/>
              </a:rPr>
              <a:t>04</a:t>
            </a:r>
            <a:endParaRPr lang="zh-CN" altLang="en-US" sz="6000" b="1" dirty="0">
              <a:solidFill>
                <a:schemeClr val="accent2"/>
              </a:solidFill>
              <a:latin typeface="微软雅黑" pitchFamily="34" charset="-122"/>
              <a:ea typeface="微软雅黑" pitchFamily="34" charset="-122"/>
            </a:endParaRPr>
          </a:p>
        </p:txBody>
      </p:sp>
      <p:sp>
        <p:nvSpPr>
          <p:cNvPr id="30734" name="TextBox 18"/>
          <p:cNvSpPr txBox="1"/>
          <p:nvPr/>
        </p:nvSpPr>
        <p:spPr>
          <a:xfrm>
            <a:off x="9324975" y="2252663"/>
            <a:ext cx="2895600" cy="584200"/>
          </a:xfrm>
          <a:prstGeom prst="rect">
            <a:avLst/>
          </a:prstGeom>
          <a:noFill/>
          <a:ln w="9525">
            <a:noFill/>
          </a:ln>
        </p:spPr>
        <p:txBody>
          <a:bodyPr anchor="t" anchorCtr="0">
            <a:spAutoFit/>
          </a:bodyPr>
          <a:p>
            <a:r>
              <a:rPr lang="zh-CN" altLang="en-US" sz="1600" b="1" dirty="0">
                <a:solidFill>
                  <a:schemeClr val="accent2"/>
                </a:solidFill>
                <a:latin typeface="微软雅黑" pitchFamily="34" charset="-122"/>
                <a:ea typeface="微软雅黑" pitchFamily="34" charset="-122"/>
              </a:rPr>
              <a:t>按照</a:t>
            </a:r>
            <a:r>
              <a:rPr lang="en-US" altLang="zh-CN" sz="1600" b="1" dirty="0">
                <a:solidFill>
                  <a:schemeClr val="accent2"/>
                </a:solidFill>
                <a:latin typeface="微软雅黑" pitchFamily="34" charset="-122"/>
                <a:ea typeface="微软雅黑" pitchFamily="34" charset="-122"/>
              </a:rPr>
              <a:t>”</a:t>
            </a:r>
            <a:r>
              <a:rPr lang="zh-CN" altLang="en-US" sz="1600" b="1" dirty="0">
                <a:solidFill>
                  <a:schemeClr val="accent2"/>
                </a:solidFill>
                <a:latin typeface="微软雅黑" pitchFamily="34" charset="-122"/>
                <a:ea typeface="微软雅黑" pitchFamily="34" charset="-122"/>
              </a:rPr>
              <a:t>单人户</a:t>
            </a:r>
            <a:r>
              <a:rPr lang="en-US" altLang="zh-CN" sz="1600" b="1" dirty="0">
                <a:solidFill>
                  <a:schemeClr val="accent2"/>
                </a:solidFill>
                <a:latin typeface="微软雅黑" pitchFamily="34" charset="-122"/>
                <a:ea typeface="微软雅黑" pitchFamily="34" charset="-122"/>
              </a:rPr>
              <a:t>“</a:t>
            </a:r>
            <a:r>
              <a:rPr lang="zh-CN" altLang="en-US" sz="1600" b="1" dirty="0">
                <a:solidFill>
                  <a:schemeClr val="accent2"/>
                </a:solidFill>
                <a:latin typeface="微软雅黑" pitchFamily="34" charset="-122"/>
                <a:ea typeface="微软雅黑" pitchFamily="34" charset="-122"/>
              </a:rPr>
              <a:t>施保的对象必须享受一类低保。</a:t>
            </a:r>
            <a:endParaRPr lang="zh-CN" altLang="en-US" sz="1600" b="1" dirty="0">
              <a:solidFill>
                <a:schemeClr val="accent2"/>
              </a:solidFill>
              <a:latin typeface="微软雅黑" pitchFamily="34" charset="-122"/>
              <a:ea typeface="微软雅黑" pitchFamily="34" charset="-122"/>
            </a:endParaRPr>
          </a:p>
        </p:txBody>
      </p:sp>
    </p:spTree>
  </p:cSld>
  <p:clrMapOvr>
    <a:masterClrMapping/>
  </p:clrMapOvr>
  <p:transition spd="slow" advTm="7407">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（六）档案资料规范管理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3" name="图片 2" descr="1VVD1T%DGWVD1QX5Z@S3CTF"/>
          <p:cNvPicPr>
            <a:picLocks noChangeAspect="1"/>
          </p:cNvPicPr>
          <p:nvPr/>
        </p:nvPicPr>
        <p:blipFill>
          <a:blip r:embed="rId1"/>
          <a:stretch>
            <a:fillRect/>
          </a:stretch>
        </p:blipFill>
        <p:spPr>
          <a:xfrm>
            <a:off x="3362325" y="1024255"/>
            <a:ext cx="4505325" cy="5439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（六）档案资料规范管理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H[J`9J_3~Z%}7VJYTOK9{J"/>
          <p:cNvPicPr>
            <a:picLocks noChangeAspect="1"/>
          </p:cNvPicPr>
          <p:nvPr/>
        </p:nvPicPr>
        <p:blipFill>
          <a:blip r:embed="rId1"/>
          <a:stretch>
            <a:fillRect/>
          </a:stretch>
        </p:blipFill>
        <p:spPr>
          <a:xfrm>
            <a:off x="1849755" y="1052830"/>
            <a:ext cx="4476750" cy="5670550"/>
          </a:xfrm>
          <a:prstGeom prst="rect">
            <a:avLst/>
          </a:prstGeom>
        </p:spPr>
      </p:pic>
      <p:sp>
        <p:nvSpPr>
          <p:cNvPr id="88065" name="Rectangle 3"/>
          <p:cNvSpPr>
            <a:spLocks noGrp="1"/>
          </p:cNvSpPr>
          <p:nvPr/>
        </p:nvSpPr>
        <p:spPr>
          <a:xfrm>
            <a:off x="6601778" y="1340168"/>
            <a:ext cx="3097212" cy="5638800"/>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pPr>
              <a:lnSpc>
                <a:spcPct val="90000"/>
              </a:lnSpc>
            </a:pPr>
            <a:r>
              <a:rPr lang="zh-CN" altLang="en-US" sz="2000" smtClean="0">
                <a:ea typeface="宋体" pitchFamily="2" charset="-122"/>
              </a:rPr>
              <a:t>注意：</a:t>
            </a:r>
            <a:endParaRPr lang="zh-CN" altLang="en-US" sz="2000" smtClean="0">
              <a:ea typeface="宋体" pitchFamily="2" charset="-122"/>
            </a:endParaRPr>
          </a:p>
          <a:p>
            <a:pPr>
              <a:lnSpc>
                <a:spcPct val="90000"/>
              </a:lnSpc>
              <a:buFont typeface="Wingdings 2" panose="05020102010507070707" pitchFamily="18" charset="2"/>
              <a:buNone/>
            </a:pPr>
            <a:r>
              <a:rPr lang="zh-CN" altLang="en-US" sz="2000" smtClean="0">
                <a:ea typeface="宋体" pitchFamily="2" charset="-122"/>
              </a:rPr>
              <a:t>      </a:t>
            </a:r>
            <a:r>
              <a:rPr lang="zh-CN" altLang="en-US" sz="2000" smtClean="0">
                <a:solidFill>
                  <a:srgbClr val="DA4A44"/>
                </a:solidFill>
                <a:ea typeface="宋体" pitchFamily="2" charset="-122"/>
              </a:rPr>
              <a:t>授权书是我们依法对</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调查对象的的家庭收入、</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户籍、住房、车辆等信息</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进行核对的依据；没有这</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个签字确认的授权书，我</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们就不能私自去核对保障</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对象的家庭信息。因此，</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在填写授权书的时候工作</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人员一定要确认签字人员</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和户籍内、以及共同生活</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家庭成员的签字情况，一</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般情况选，不允许他们代</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solidFill>
                  <a:srgbClr val="DA4A44"/>
                </a:solidFill>
                <a:ea typeface="宋体" pitchFamily="2" charset="-122"/>
              </a:rPr>
              <a:t>签。</a:t>
            </a:r>
            <a:endParaRPr lang="zh-CN" altLang="en-US" sz="2000" smtClean="0">
              <a:solidFill>
                <a:srgbClr val="DA4A44"/>
              </a:solidFill>
              <a:ea typeface="宋体" pitchFamily="2" charset="-122"/>
            </a:endParaRPr>
          </a:p>
          <a:p>
            <a:pPr>
              <a:lnSpc>
                <a:spcPct val="90000"/>
              </a:lnSpc>
              <a:buFont typeface="Wingdings 2" panose="05020102010507070707" pitchFamily="18" charset="2"/>
              <a:buNone/>
            </a:pPr>
            <a:r>
              <a:rPr lang="zh-CN" altLang="en-US" sz="2000" smtClean="0">
                <a:ea typeface="宋体" pitchFamily="2" charset="-122"/>
              </a:rPr>
              <a:t>   </a:t>
            </a:r>
            <a:endParaRPr lang="zh-CN" altLang="en-US" sz="2000" smtClean="0">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sym typeface="+mn-ea"/>
              </a:rPr>
              <a:t>六</a:t>
            </a:r>
            <a:r>
              <a:rPr lang="zh-CN" altLang="en-US" sz="3200" b="1">
                <a:solidFill>
                  <a:srgbClr val="000000"/>
                </a:solidFill>
                <a:latin typeface="微软雅黑" pitchFamily="34" charset="-122"/>
                <a:ea typeface="微软雅黑" pitchFamily="34" charset="-122"/>
              </a:rPr>
              <a:t>）档案资料规范管理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9~~O)FI13]}D5OB~1571214"/>
          <p:cNvPicPr>
            <a:picLocks noChangeAspect="1"/>
          </p:cNvPicPr>
          <p:nvPr/>
        </p:nvPicPr>
        <p:blipFill>
          <a:blip r:embed="rId1"/>
          <a:stretch>
            <a:fillRect/>
          </a:stretch>
        </p:blipFill>
        <p:spPr>
          <a:xfrm>
            <a:off x="1633855" y="1124585"/>
            <a:ext cx="5197475" cy="5659755"/>
          </a:xfrm>
          <a:prstGeom prst="rect">
            <a:avLst/>
          </a:prstGeom>
        </p:spPr>
      </p:pic>
      <p:sp>
        <p:nvSpPr>
          <p:cNvPr id="94209" name="Rectangle 4"/>
          <p:cNvSpPr>
            <a:spLocks noGrp="1"/>
          </p:cNvSpPr>
          <p:nvPr/>
        </p:nvSpPr>
        <p:spPr>
          <a:xfrm>
            <a:off x="7178675" y="1567815"/>
            <a:ext cx="3929380" cy="5064760"/>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dirty="0" smtClean="0">
                <a:ea typeface="宋体" pitchFamily="2" charset="-122"/>
              </a:rPr>
              <a:t>注意：</a:t>
            </a:r>
            <a:endParaRPr lang="zh-CN" altLang="en-US" dirty="0" smtClean="0">
              <a:ea typeface="宋体" pitchFamily="2" charset="-122"/>
            </a:endParaRPr>
          </a:p>
          <a:p>
            <a:pPr marL="0" indent="0">
              <a:buNone/>
            </a:pPr>
            <a:r>
              <a:rPr lang="en-US" altLang="zh-CN" sz="1400" dirty="0" smtClean="0">
                <a:ea typeface="宋体" pitchFamily="2" charset="-122"/>
              </a:rPr>
              <a:t>    </a:t>
            </a:r>
            <a:r>
              <a:rPr lang="en-US" altLang="zh-CN" sz="1400" dirty="0" smtClean="0">
                <a:solidFill>
                  <a:srgbClr val="DA4A44"/>
                </a:solidFill>
                <a:ea typeface="宋体" pitchFamily="2" charset="-122"/>
              </a:rPr>
              <a:t>  1</a:t>
            </a:r>
            <a:r>
              <a:rPr lang="zh-CN" altLang="en-US" sz="1400" dirty="0" smtClean="0">
                <a:solidFill>
                  <a:srgbClr val="DA4A44"/>
                </a:solidFill>
                <a:ea typeface="宋体" pitchFamily="2" charset="-122"/>
              </a:rPr>
              <a:t>、重病人口：患有相关部门认定的重特大疾病或者当年患病就医自负费用超过上年度家庭总收入的人员;</a:t>
            </a:r>
            <a:endParaRPr lang="zh-CN" altLang="en-US" sz="1400" dirty="0" smtClean="0">
              <a:solidFill>
                <a:srgbClr val="DA4A44"/>
              </a:solidFill>
              <a:ea typeface="宋体" pitchFamily="2" charset="-122"/>
            </a:endParaRPr>
          </a:p>
          <a:p>
            <a:pPr marL="0" indent="0">
              <a:buNone/>
            </a:pPr>
            <a:r>
              <a:rPr lang="zh-CN" altLang="en-US" sz="1400" dirty="0" smtClean="0">
                <a:solidFill>
                  <a:srgbClr val="DA4A44"/>
                </a:solidFill>
                <a:ea typeface="宋体" pitchFamily="2" charset="-122"/>
              </a:rPr>
              <a:t> </a:t>
            </a:r>
            <a:r>
              <a:rPr lang="en-US" altLang="zh-CN" sz="1400" dirty="0" smtClean="0">
                <a:solidFill>
                  <a:srgbClr val="DA4A44"/>
                </a:solidFill>
                <a:ea typeface="宋体" pitchFamily="2" charset="-122"/>
              </a:rPr>
              <a:t>     2</a:t>
            </a:r>
            <a:r>
              <a:rPr lang="zh-CN" altLang="en-US" sz="1400" dirty="0" smtClean="0">
                <a:solidFill>
                  <a:srgbClr val="DA4A44"/>
                </a:solidFill>
                <a:ea typeface="宋体" pitchFamily="2" charset="-122"/>
              </a:rPr>
              <a:t>、家庭成员情况里面第一栏要填写户主的详细信息，同时，家庭成员基本信息里边的健康状况栏内患病的要填写具体病种，残疾的要填写残疾等级和类别，并分别与患病人口、残疾人口相对应；是否具有劳动能力中填</a:t>
            </a:r>
            <a:r>
              <a:rPr lang="en-US" altLang="zh-CN" sz="1400" dirty="0" smtClean="0">
                <a:solidFill>
                  <a:srgbClr val="DA4A44"/>
                </a:solidFill>
                <a:ea typeface="宋体" pitchFamily="2" charset="-122"/>
              </a:rPr>
              <a:t>“</a:t>
            </a:r>
            <a:r>
              <a:rPr lang="zh-CN" altLang="en-US" sz="1400" dirty="0" smtClean="0">
                <a:solidFill>
                  <a:srgbClr val="DA4A44"/>
                </a:solidFill>
                <a:ea typeface="宋体" pitchFamily="2" charset="-122"/>
              </a:rPr>
              <a:t>是</a:t>
            </a:r>
            <a:r>
              <a:rPr lang="en-US" altLang="zh-CN" sz="1400" dirty="0" smtClean="0">
                <a:solidFill>
                  <a:srgbClr val="DA4A44"/>
                </a:solidFill>
                <a:ea typeface="宋体" pitchFamily="2" charset="-122"/>
              </a:rPr>
              <a:t>”</a:t>
            </a:r>
            <a:r>
              <a:rPr lang="zh-CN" altLang="en-US" sz="1400" dirty="0" smtClean="0">
                <a:solidFill>
                  <a:srgbClr val="DA4A44"/>
                </a:solidFill>
                <a:ea typeface="宋体" pitchFamily="2" charset="-122"/>
              </a:rPr>
              <a:t>的数量必须与劳动力人口致。</a:t>
            </a:r>
            <a:endParaRPr lang="en-US" altLang="zh-CN" sz="1400" dirty="0" smtClean="0">
              <a:solidFill>
                <a:srgbClr val="DA4A44"/>
              </a:solidFill>
              <a:ea typeface="宋体" pitchFamily="2" charset="-122"/>
            </a:endParaRPr>
          </a:p>
          <a:p>
            <a:pPr marL="0" indent="0">
              <a:buNone/>
            </a:pPr>
            <a:r>
              <a:rPr lang="en-US" altLang="zh-CN" sz="1400" dirty="0" smtClean="0">
                <a:solidFill>
                  <a:srgbClr val="DA4A44"/>
                </a:solidFill>
                <a:ea typeface="宋体" pitchFamily="2" charset="-122"/>
              </a:rPr>
              <a:t>     </a:t>
            </a:r>
            <a:r>
              <a:rPr lang="zh-CN" altLang="en-US" sz="1400" dirty="0" smtClean="0">
                <a:solidFill>
                  <a:srgbClr val="DA4A44"/>
                </a:solidFill>
                <a:ea typeface="宋体" pitchFamily="2" charset="-122"/>
              </a:rPr>
              <a:t> </a:t>
            </a:r>
            <a:r>
              <a:rPr lang="en-US" altLang="zh-CN" sz="1400" dirty="0" smtClean="0">
                <a:solidFill>
                  <a:srgbClr val="DA4A44"/>
                </a:solidFill>
                <a:ea typeface="宋体" pitchFamily="2" charset="-122"/>
              </a:rPr>
              <a:t>3</a:t>
            </a:r>
            <a:r>
              <a:rPr lang="zh-CN" altLang="en-US" sz="1400" dirty="0" smtClean="0">
                <a:solidFill>
                  <a:srgbClr val="DA4A44"/>
                </a:solidFill>
                <a:ea typeface="宋体" pitchFamily="2" charset="-122"/>
              </a:rPr>
              <a:t>、就业（上学）情况：务工的填写具体的务工地点及工种，计算务工收入时应该考虑实际务工的时间。上学的填写具体的学校名称及年级。</a:t>
            </a:r>
            <a:endParaRPr lang="zh-CN" altLang="en-US" sz="1400" dirty="0" smtClean="0">
              <a:solidFill>
                <a:srgbClr val="DA4A44"/>
              </a:solidFill>
              <a:ea typeface="宋体" pitchFamily="2" charset="-122"/>
            </a:endParaRPr>
          </a:p>
          <a:p>
            <a:pPr marL="0" indent="0">
              <a:buNone/>
            </a:pPr>
            <a:r>
              <a:rPr lang="zh-CN" altLang="en-US" sz="1400" dirty="0" smtClean="0">
                <a:solidFill>
                  <a:srgbClr val="DA4A44"/>
                </a:solidFill>
                <a:ea typeface="宋体" pitchFamily="2" charset="-122"/>
              </a:rPr>
              <a:t> </a:t>
            </a:r>
            <a:r>
              <a:rPr lang="en-US" altLang="zh-CN" sz="1400" dirty="0" smtClean="0">
                <a:solidFill>
                  <a:srgbClr val="DA4A44"/>
                </a:solidFill>
                <a:ea typeface="宋体" pitchFamily="2" charset="-122"/>
              </a:rPr>
              <a:t>     4</a:t>
            </a:r>
            <a:r>
              <a:rPr lang="zh-CN" altLang="en-US" sz="1400" dirty="0" smtClean="0">
                <a:solidFill>
                  <a:srgbClr val="DA4A44"/>
                </a:solidFill>
                <a:ea typeface="宋体" pitchFamily="2" charset="-122"/>
              </a:rPr>
              <a:t>、就业成本：主要包括基本的生活费、房租费和务工的交通费。</a:t>
            </a:r>
            <a:endParaRPr lang="zh-CN" altLang="en-US" sz="1400" dirty="0" smtClean="0">
              <a:solidFill>
                <a:srgbClr val="DA4A44"/>
              </a:solidFill>
              <a:ea typeface="宋体" pitchFamily="2" charset="-122"/>
            </a:endParaRPr>
          </a:p>
          <a:p>
            <a:pPr marL="0" indent="0">
              <a:buNone/>
            </a:pPr>
            <a:r>
              <a:rPr lang="en-US" altLang="zh-CN" sz="1400" dirty="0" smtClean="0">
                <a:solidFill>
                  <a:srgbClr val="DA4A44"/>
                </a:solidFill>
                <a:ea typeface="宋体" pitchFamily="2" charset="-122"/>
              </a:rPr>
              <a:t>      5</a:t>
            </a:r>
            <a:r>
              <a:rPr lang="zh-CN" altLang="en-US" sz="1400" dirty="0" smtClean="0">
                <a:solidFill>
                  <a:srgbClr val="DA4A44"/>
                </a:solidFill>
                <a:ea typeface="宋体" pitchFamily="2" charset="-122"/>
              </a:rPr>
              <a:t>、非共同生活赡（抚</a:t>
            </a:r>
            <a:r>
              <a:rPr lang="en-US" altLang="zh-CN" sz="1400" dirty="0" smtClean="0">
                <a:solidFill>
                  <a:srgbClr val="DA4A44"/>
                </a:solidFill>
                <a:ea typeface="宋体" pitchFamily="2" charset="-122"/>
              </a:rPr>
              <a:t>/</a:t>
            </a:r>
            <a:r>
              <a:rPr lang="zh-CN" altLang="en-US" sz="1400" dirty="0" smtClean="0">
                <a:solidFill>
                  <a:srgbClr val="DA4A44"/>
                </a:solidFill>
                <a:ea typeface="宋体" pitchFamily="2" charset="-122"/>
              </a:rPr>
              <a:t>扶）人情况：只填写法定义务人信息即可。</a:t>
            </a:r>
            <a:endParaRPr lang="zh-CN" altLang="en-US" sz="1400" dirty="0" smtClean="0">
              <a:solidFill>
                <a:srgbClr val="DA4A44"/>
              </a:solidFill>
              <a:ea typeface="宋体" pitchFamily="2" charset="-122"/>
            </a:endParaRPr>
          </a:p>
          <a:p>
            <a:pPr marL="0" indent="0">
              <a:buNone/>
            </a:pPr>
            <a:r>
              <a:rPr lang="zh-CN" altLang="en-US" sz="1400" dirty="0" smtClean="0">
                <a:solidFill>
                  <a:srgbClr val="DA4A44"/>
                </a:solidFill>
                <a:ea typeface="宋体" pitchFamily="2" charset="-122"/>
              </a:rPr>
              <a:t> </a:t>
            </a:r>
            <a:r>
              <a:rPr lang="en-US" altLang="zh-CN" sz="1400" dirty="0" smtClean="0">
                <a:solidFill>
                  <a:srgbClr val="DA4A44"/>
                </a:solidFill>
                <a:ea typeface="宋体" pitchFamily="2" charset="-122"/>
              </a:rPr>
              <a:t>     </a:t>
            </a:r>
            <a:r>
              <a:rPr lang="zh-CN" altLang="en-US" sz="1400" dirty="0" smtClean="0">
                <a:solidFill>
                  <a:srgbClr val="DA4A44"/>
                </a:solidFill>
                <a:ea typeface="宋体" pitchFamily="2" charset="-122"/>
              </a:rPr>
              <a:t>另外：家庭成员所有的姓名必须均与户籍姓名一致</a:t>
            </a:r>
            <a:endParaRPr lang="zh-CN" altLang="en-US" sz="1400" dirty="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sym typeface="+mn-ea"/>
              </a:rPr>
              <a:t>六</a:t>
            </a:r>
            <a:r>
              <a:rPr lang="zh-CN" altLang="en-US" sz="3200" b="1">
                <a:solidFill>
                  <a:srgbClr val="000000"/>
                </a:solidFill>
                <a:latin typeface="微软雅黑" pitchFamily="34" charset="-122"/>
                <a:ea typeface="微软雅黑" pitchFamily="34" charset="-122"/>
              </a:rPr>
              <a:t>）档案资料规范管理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F2ZWTZ]0`P{X9RX%[~R0H%0"/>
          <p:cNvPicPr>
            <a:picLocks noChangeAspect="1"/>
          </p:cNvPicPr>
          <p:nvPr/>
        </p:nvPicPr>
        <p:blipFill>
          <a:blip r:embed="rId1"/>
          <a:stretch>
            <a:fillRect/>
          </a:stretch>
        </p:blipFill>
        <p:spPr>
          <a:xfrm>
            <a:off x="1633855" y="1043940"/>
            <a:ext cx="5104130" cy="5627370"/>
          </a:xfrm>
          <a:prstGeom prst="rect">
            <a:avLst/>
          </a:prstGeom>
        </p:spPr>
      </p:pic>
      <p:sp>
        <p:nvSpPr>
          <p:cNvPr id="97281" name="Rectangle 3"/>
          <p:cNvSpPr>
            <a:spLocks noGrp="1"/>
          </p:cNvSpPr>
          <p:nvPr/>
        </p:nvSpPr>
        <p:spPr>
          <a:xfrm>
            <a:off x="7538720" y="1043940"/>
            <a:ext cx="3218180" cy="529907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1</a:t>
            </a:r>
            <a:r>
              <a:rPr lang="zh-CN" altLang="en-US" sz="1400" smtClean="0">
                <a:solidFill>
                  <a:srgbClr val="DA4A44"/>
                </a:solidFill>
                <a:ea typeface="宋体" pitchFamily="2" charset="-122"/>
              </a:rPr>
              <a:t>、家庭刚性支出情况因病、因学、因残的情况要与表中重病人口数、大中专学生数、重残人口数相对应。</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2</a:t>
            </a:r>
            <a:r>
              <a:rPr lang="zh-CN" altLang="en-US" sz="1400" smtClean="0">
                <a:solidFill>
                  <a:srgbClr val="DA4A44"/>
                </a:solidFill>
                <a:ea typeface="宋体" pitchFamily="2" charset="-122"/>
              </a:rPr>
              <a:t>、因病支出：是基本医保报销、大病保险报销、医疗救助报销后的个人自付费用加上治病过程中的交通费和生活费（一般按照就医地城市低保标准核算</a:t>
            </a:r>
            <a:r>
              <a:rPr lang="zh-CN" sz="1400" smtClean="0">
                <a:solidFill>
                  <a:srgbClr val="DA4A44"/>
                </a:solidFill>
                <a:ea typeface="宋体" pitchFamily="2" charset="-122"/>
              </a:rPr>
              <a:t>）</a:t>
            </a:r>
            <a:r>
              <a:rPr lang="zh-CN" altLang="en-US" sz="1400" smtClean="0">
                <a:solidFill>
                  <a:srgbClr val="DA4A44"/>
                </a:solidFill>
                <a:ea typeface="宋体" pitchFamily="2" charset="-122"/>
              </a:rPr>
              <a:t>。</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3</a:t>
            </a:r>
            <a:r>
              <a:rPr lang="zh-CN" altLang="en-US" sz="1400" smtClean="0">
                <a:solidFill>
                  <a:srgbClr val="DA4A44"/>
                </a:solidFill>
                <a:ea typeface="宋体" pitchFamily="2" charset="-122"/>
              </a:rPr>
              <a:t>、因学支出只计算学杂费、书本费、交通费及必须的生活费（一般按照就学地城市低保标准</a:t>
            </a:r>
            <a:r>
              <a:rPr lang="en-US" altLang="zh-CN" sz="1400" smtClean="0">
                <a:solidFill>
                  <a:srgbClr val="DA4A44"/>
                </a:solidFill>
                <a:ea typeface="宋体" pitchFamily="2" charset="-122"/>
              </a:rPr>
              <a:t>1.5</a:t>
            </a:r>
            <a:r>
              <a:rPr lang="zh-CN" altLang="en-US" sz="1400" smtClean="0">
                <a:solidFill>
                  <a:srgbClr val="DA4A44"/>
                </a:solidFill>
                <a:ea typeface="宋体" pitchFamily="2" charset="-122"/>
              </a:rPr>
              <a:t>倍核算）。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4</a:t>
            </a:r>
            <a:r>
              <a:rPr lang="zh-CN" altLang="en-US" sz="1400" smtClean="0">
                <a:solidFill>
                  <a:srgbClr val="DA4A44"/>
                </a:solidFill>
                <a:ea typeface="宋体" pitchFamily="2" charset="-122"/>
              </a:rPr>
              <a:t>、因残支出只计算因残疾康复治疗和配备必要辅助器械的个人实际支付费用。</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5</a:t>
            </a:r>
            <a:r>
              <a:rPr lang="zh-CN" altLang="en-US" sz="1400" smtClean="0">
                <a:solidFill>
                  <a:srgbClr val="DA4A44"/>
                </a:solidFill>
                <a:ea typeface="宋体" pitchFamily="2" charset="-122"/>
              </a:rPr>
              <a:t>、就业成本与前面家庭成员信息中的金额相对应。</a:t>
            </a: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sym typeface="+mn-ea"/>
              </a:rPr>
              <a:t>六</a:t>
            </a:r>
            <a:r>
              <a:rPr lang="zh-CN" altLang="en-US" sz="3200" b="1">
                <a:solidFill>
                  <a:srgbClr val="000000"/>
                </a:solidFill>
                <a:latin typeface="微软雅黑" pitchFamily="34" charset="-122"/>
                <a:ea typeface="微软雅黑" pitchFamily="34" charset="-122"/>
              </a:rPr>
              <a:t>）档案资料规范管理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5" name="图片 4" descr="{[XZ2UWAU4%6MNGKW8ONLIW"/>
          <p:cNvPicPr>
            <a:picLocks noChangeAspect="1"/>
          </p:cNvPicPr>
          <p:nvPr/>
        </p:nvPicPr>
        <p:blipFill>
          <a:blip r:embed="rId1"/>
          <a:stretch>
            <a:fillRect/>
          </a:stretch>
        </p:blipFill>
        <p:spPr>
          <a:xfrm>
            <a:off x="1510030" y="1124585"/>
            <a:ext cx="5154930" cy="5551805"/>
          </a:xfrm>
          <a:prstGeom prst="rect">
            <a:avLst/>
          </a:prstGeom>
        </p:spPr>
      </p:pic>
      <p:sp>
        <p:nvSpPr>
          <p:cNvPr id="97281" name="Rectangle 3"/>
          <p:cNvSpPr>
            <a:spLocks noGrp="1"/>
          </p:cNvSpPr>
          <p:nvPr/>
        </p:nvSpPr>
        <p:spPr>
          <a:xfrm>
            <a:off x="7538720" y="1556385"/>
            <a:ext cx="3218180" cy="445706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1</a:t>
            </a:r>
            <a:r>
              <a:rPr lang="zh-CN" altLang="en-US" sz="1400" smtClean="0">
                <a:solidFill>
                  <a:srgbClr val="DA4A44"/>
                </a:solidFill>
                <a:ea typeface="宋体" pitchFamily="2" charset="-122"/>
              </a:rPr>
              <a:t>、直系亲属工作情况：按实际情况填写</a:t>
            </a:r>
            <a:endParaRPr lang="zh-CN"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sym typeface="+mn-ea"/>
              </a:rPr>
              <a:t>六</a:t>
            </a:r>
            <a:r>
              <a:rPr lang="zh-CN" altLang="en-US" sz="3200" b="1">
                <a:solidFill>
                  <a:srgbClr val="000000"/>
                </a:solidFill>
                <a:latin typeface="微软雅黑" pitchFamily="34" charset="-122"/>
                <a:ea typeface="微软雅黑" pitchFamily="34" charset="-122"/>
              </a:rPr>
              <a:t>）档案资料规范管理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ZFUD{AODB`$AK6(N1IT1HSK"/>
          <p:cNvPicPr>
            <a:picLocks noChangeAspect="1"/>
          </p:cNvPicPr>
          <p:nvPr/>
        </p:nvPicPr>
        <p:blipFill>
          <a:blip r:embed="rId1"/>
          <a:stretch>
            <a:fillRect/>
          </a:stretch>
        </p:blipFill>
        <p:spPr>
          <a:xfrm>
            <a:off x="1778000" y="1052830"/>
            <a:ext cx="4969510" cy="5619115"/>
          </a:xfrm>
          <a:prstGeom prst="rect">
            <a:avLst/>
          </a:prstGeom>
        </p:spPr>
      </p:pic>
      <p:sp>
        <p:nvSpPr>
          <p:cNvPr id="97281" name="Rectangle 3"/>
          <p:cNvSpPr>
            <a:spLocks noGrp="1"/>
          </p:cNvSpPr>
          <p:nvPr/>
        </p:nvSpPr>
        <p:spPr>
          <a:xfrm>
            <a:off x="7141210" y="1052830"/>
            <a:ext cx="3649345" cy="547687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zh-CN" altLang="en-US" sz="1400" smtClean="0">
                <a:ea typeface="宋体" pitchFamily="2" charset="-122"/>
              </a:rPr>
              <a:t>低保审核确认工作时限为</a:t>
            </a:r>
            <a:r>
              <a:rPr lang="en-US" altLang="zh-CN" sz="1400" smtClean="0">
                <a:ea typeface="宋体" pitchFamily="2" charset="-122"/>
              </a:rPr>
              <a:t>30</a:t>
            </a:r>
            <a:r>
              <a:rPr lang="zh-CN" altLang="en-US" sz="1400" smtClean="0">
                <a:ea typeface="宋体" pitchFamily="2" charset="-122"/>
              </a:rPr>
              <a:t>个工作日（</a:t>
            </a:r>
            <a:r>
              <a:rPr lang="en-US" altLang="zh-CN" sz="1400" smtClean="0">
                <a:ea typeface="宋体" pitchFamily="2" charset="-122"/>
              </a:rPr>
              <a:t>42</a:t>
            </a:r>
            <a:r>
              <a:rPr lang="zh-CN" altLang="en-US" sz="1400" smtClean="0">
                <a:ea typeface="宋体" pitchFamily="2" charset="-122"/>
              </a:rPr>
              <a:t>天），乡镇时限为</a:t>
            </a:r>
            <a:r>
              <a:rPr lang="en-US" altLang="zh-CN" sz="1400" smtClean="0">
                <a:ea typeface="宋体" pitchFamily="2" charset="-122"/>
              </a:rPr>
              <a:t>20</a:t>
            </a:r>
            <a:r>
              <a:rPr lang="zh-CN" altLang="en-US" sz="1400" smtClean="0">
                <a:ea typeface="宋体" pitchFamily="2" charset="-122"/>
              </a:rPr>
              <a:t>个工作日（</a:t>
            </a:r>
            <a:r>
              <a:rPr lang="en-US" altLang="zh-CN" sz="1400" smtClean="0">
                <a:ea typeface="宋体" pitchFamily="2" charset="-122"/>
              </a:rPr>
              <a:t>28</a:t>
            </a:r>
            <a:r>
              <a:rPr lang="zh-CN" altLang="en-US" sz="1400" smtClean="0">
                <a:ea typeface="宋体" pitchFamily="2" charset="-122"/>
              </a:rPr>
              <a:t>天），县局时限为</a:t>
            </a:r>
            <a:r>
              <a:rPr lang="en-US" altLang="zh-CN" sz="1400" smtClean="0">
                <a:ea typeface="宋体" pitchFamily="2" charset="-122"/>
              </a:rPr>
              <a:t>10</a:t>
            </a:r>
            <a:r>
              <a:rPr lang="zh-CN" altLang="en-US" sz="1400" smtClean="0">
                <a:ea typeface="宋体" pitchFamily="2" charset="-122"/>
              </a:rPr>
              <a:t>个工作日（</a:t>
            </a:r>
            <a:r>
              <a:rPr lang="en-US" altLang="zh-CN" sz="1400" smtClean="0">
                <a:ea typeface="宋体" pitchFamily="2" charset="-122"/>
              </a:rPr>
              <a:t>14</a:t>
            </a:r>
            <a:r>
              <a:rPr lang="zh-CN" altLang="en-US" sz="1400" smtClean="0">
                <a:ea typeface="宋体" pitchFamily="2" charset="-122"/>
              </a:rPr>
              <a:t>天）</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1</a:t>
            </a:r>
            <a:r>
              <a:rPr lang="zh-CN" altLang="en-US" sz="1400" smtClean="0">
                <a:solidFill>
                  <a:srgbClr val="DA4A44"/>
                </a:solidFill>
                <a:ea typeface="宋体" pitchFamily="2" charset="-122"/>
              </a:rPr>
              <a:t>、个人申请的时间必须与《最低生活保障申请及授权承诺书》中的时间保持一致。</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2</a:t>
            </a:r>
            <a:r>
              <a:rPr lang="zh-CN" altLang="en-US" sz="1400" smtClean="0">
                <a:solidFill>
                  <a:srgbClr val="DA4A44"/>
                </a:solidFill>
                <a:ea typeface="宋体" pitchFamily="2" charset="-122"/>
              </a:rPr>
              <a:t>、入户调查时间一般是申请之日起</a:t>
            </a:r>
            <a:r>
              <a:rPr lang="en-US" altLang="zh-CN" sz="1400" smtClean="0">
                <a:solidFill>
                  <a:srgbClr val="DA4A44"/>
                </a:solidFill>
                <a:ea typeface="宋体" pitchFamily="2" charset="-122"/>
              </a:rPr>
              <a:t>14</a:t>
            </a:r>
            <a:r>
              <a:rPr lang="zh-CN" altLang="en-US" sz="1400" smtClean="0">
                <a:solidFill>
                  <a:srgbClr val="DA4A44"/>
                </a:solidFill>
                <a:ea typeface="宋体" pitchFamily="2" charset="-122"/>
              </a:rPr>
              <a:t>天之内。</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3</a:t>
            </a:r>
            <a:r>
              <a:rPr lang="zh-CN" altLang="en-US" sz="1400" smtClean="0">
                <a:solidFill>
                  <a:srgbClr val="DA4A44"/>
                </a:solidFill>
                <a:ea typeface="宋体" pitchFamily="2" charset="-122"/>
              </a:rPr>
              <a:t>、乡镇审核时间一般是自申请之日起</a:t>
            </a:r>
            <a:r>
              <a:rPr lang="en-US" altLang="zh-CN" sz="1400" smtClean="0">
                <a:solidFill>
                  <a:srgbClr val="DA4A44"/>
                </a:solidFill>
                <a:ea typeface="宋体" pitchFamily="2" charset="-122"/>
              </a:rPr>
              <a:t>20</a:t>
            </a:r>
            <a:r>
              <a:rPr lang="zh-CN" altLang="en-US" sz="1400" smtClean="0">
                <a:solidFill>
                  <a:srgbClr val="DA4A44"/>
                </a:solidFill>
                <a:ea typeface="宋体" pitchFamily="2" charset="-122"/>
              </a:rPr>
              <a:t>天以内（含一榜公示</a:t>
            </a:r>
            <a:r>
              <a:rPr lang="en-US" altLang="zh-CN" sz="1400" smtClean="0">
                <a:solidFill>
                  <a:srgbClr val="DA4A44"/>
                </a:solidFill>
                <a:ea typeface="宋体" pitchFamily="2" charset="-122"/>
              </a:rPr>
              <a:t>7</a:t>
            </a:r>
            <a:r>
              <a:rPr lang="zh-CN" altLang="en-US" sz="1400" smtClean="0">
                <a:solidFill>
                  <a:srgbClr val="DA4A44"/>
                </a:solidFill>
                <a:ea typeface="宋体" pitchFamily="2" charset="-122"/>
              </a:rPr>
              <a:t>天）。</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4</a:t>
            </a:r>
            <a:r>
              <a:rPr lang="zh-CN" altLang="en-US" sz="1400" smtClean="0">
                <a:solidFill>
                  <a:srgbClr val="DA4A44"/>
                </a:solidFill>
                <a:ea typeface="宋体" pitchFamily="2" charset="-122"/>
              </a:rPr>
              <a:t>、民政局确认时间一般为每月的</a:t>
            </a:r>
            <a:r>
              <a:rPr lang="en-US" altLang="zh-CN" sz="1400" smtClean="0">
                <a:solidFill>
                  <a:srgbClr val="DA4A44"/>
                </a:solidFill>
                <a:ea typeface="宋体" pitchFamily="2" charset="-122"/>
              </a:rPr>
              <a:t>30</a:t>
            </a:r>
            <a:r>
              <a:rPr lang="zh-CN" altLang="en-US" sz="1400" smtClean="0">
                <a:solidFill>
                  <a:srgbClr val="DA4A44"/>
                </a:solidFill>
                <a:ea typeface="宋体" pitchFamily="2" charset="-122"/>
              </a:rPr>
              <a:t>日。</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5</a:t>
            </a:r>
            <a:r>
              <a:rPr lang="zh-CN" altLang="en-US" sz="1400" smtClean="0">
                <a:solidFill>
                  <a:srgbClr val="DA4A44"/>
                </a:solidFill>
                <a:ea typeface="宋体" pitchFamily="2" charset="-122"/>
              </a:rPr>
              <a:t>、民主评议：只在公示有异议时启动民主评议，公示无异议的情况下不需要民主评议。</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例：</a:t>
            </a:r>
            <a:r>
              <a:rPr lang="zh-CN" altLang="en-US" sz="1400" smtClean="0">
                <a:solidFill>
                  <a:srgbClr val="000000"/>
                </a:solidFill>
                <a:ea typeface="宋体" pitchFamily="2" charset="-122"/>
              </a:rPr>
              <a:t>个人申请时间为：</a:t>
            </a:r>
            <a:r>
              <a:rPr lang="en-US" altLang="zh-CN" sz="1400" smtClean="0">
                <a:solidFill>
                  <a:srgbClr val="DA4A44"/>
                </a:solidFill>
                <a:ea typeface="宋体" pitchFamily="2" charset="-122"/>
              </a:rPr>
              <a:t>8</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20</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zh-CN" altLang="en-US" sz="1400" smtClean="0">
                <a:solidFill>
                  <a:srgbClr val="000000"/>
                </a:solidFill>
                <a:ea typeface="宋体" pitchFamily="2" charset="-122"/>
              </a:rPr>
              <a:t>入户调查时间区间为：</a:t>
            </a:r>
            <a:r>
              <a:rPr lang="en-US" altLang="zh-CN" sz="1400" smtClean="0">
                <a:solidFill>
                  <a:srgbClr val="DA4A44"/>
                </a:solidFill>
                <a:ea typeface="宋体" pitchFamily="2" charset="-122"/>
              </a:rPr>
              <a:t>8</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20</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a:t>
            </a:r>
            <a:r>
              <a:rPr lang="zh-CN" altLang="en-US" sz="1400" smtClean="0">
                <a:solidFill>
                  <a:srgbClr val="DA4A44"/>
                </a:solidFill>
                <a:ea typeface="宋体" pitchFamily="2" charset="-122"/>
              </a:rPr>
              <a:t>日</a:t>
            </a:r>
            <a:endParaRPr lang="zh-CN" altLang="en-US" sz="1400" smtClean="0">
              <a:solidFill>
                <a:srgbClr val="DA4A44"/>
              </a:solidFill>
              <a:ea typeface="宋体" pitchFamily="2" charset="-122"/>
            </a:endParaRPr>
          </a:p>
          <a:p>
            <a:pPr marL="0" indent="0">
              <a:buNone/>
            </a:pPr>
            <a:r>
              <a:rPr lang="zh-CN" altLang="en-US" sz="1400" smtClean="0">
                <a:solidFill>
                  <a:srgbClr val="000000"/>
                </a:solidFill>
                <a:ea typeface="宋体" pitchFamily="2" charset="-122"/>
              </a:rPr>
              <a:t>乡镇审核时间为：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8</a:t>
            </a:r>
            <a:r>
              <a:rPr lang="zh-CN" altLang="en-US" sz="1400" smtClean="0">
                <a:solidFill>
                  <a:srgbClr val="DA4A44"/>
                </a:solidFill>
                <a:ea typeface="宋体" pitchFamily="2" charset="-122"/>
              </a:rPr>
              <a:t>日（一榜公示时间为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-15</a:t>
            </a:r>
            <a:r>
              <a:rPr lang="zh-CN" altLang="en-US" sz="1400" smtClean="0">
                <a:solidFill>
                  <a:srgbClr val="DA4A44"/>
                </a:solidFill>
                <a:ea typeface="宋体" pitchFamily="2" charset="-122"/>
              </a:rPr>
              <a:t>日，上报时间为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16</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zh-CN" altLang="en-US" sz="1400" smtClean="0">
                <a:solidFill>
                  <a:srgbClr val="000000"/>
                </a:solidFill>
                <a:ea typeface="宋体" pitchFamily="2" charset="-122"/>
              </a:rPr>
              <a:t>民政部门确认时间为：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30</a:t>
            </a:r>
            <a:r>
              <a:rPr lang="zh-CN" altLang="en-US" sz="1400" smtClean="0">
                <a:solidFill>
                  <a:srgbClr val="DA4A44"/>
                </a:solidFill>
                <a:ea typeface="宋体" pitchFamily="2" charset="-122"/>
              </a:rPr>
              <a:t>日（二榜公示时间为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23</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29</a:t>
            </a:r>
            <a:r>
              <a:rPr lang="zh-CN" altLang="en-US" sz="1400" smtClean="0">
                <a:solidFill>
                  <a:srgbClr val="DA4A44"/>
                </a:solidFill>
                <a:ea typeface="宋体" pitchFamily="2" charset="-122"/>
              </a:rPr>
              <a:t>日）</a:t>
            </a: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sym typeface="+mn-ea"/>
              </a:rPr>
              <a:t>六</a:t>
            </a:r>
            <a:r>
              <a:rPr lang="zh-CN" altLang="en-US" sz="3200" b="1">
                <a:solidFill>
                  <a:srgbClr val="000000"/>
                </a:solidFill>
                <a:latin typeface="微软雅黑" pitchFamily="34" charset="-122"/>
                <a:ea typeface="微软雅黑" pitchFamily="34" charset="-122"/>
              </a:rPr>
              <a:t>）档案资料规范管理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3[5O`O$RWPFCGMZFE1(SNKW"/>
          <p:cNvPicPr>
            <a:picLocks noChangeAspect="1"/>
          </p:cNvPicPr>
          <p:nvPr/>
        </p:nvPicPr>
        <p:blipFill>
          <a:blip r:embed="rId1"/>
          <a:stretch>
            <a:fillRect/>
          </a:stretch>
        </p:blipFill>
        <p:spPr>
          <a:xfrm>
            <a:off x="1417955" y="1196340"/>
            <a:ext cx="4418965" cy="5549900"/>
          </a:xfrm>
          <a:prstGeom prst="rect">
            <a:avLst/>
          </a:prstGeom>
        </p:spPr>
      </p:pic>
      <p:sp>
        <p:nvSpPr>
          <p:cNvPr id="97281" name="Rectangle 3"/>
          <p:cNvSpPr>
            <a:spLocks noGrp="1"/>
          </p:cNvSpPr>
          <p:nvPr/>
        </p:nvSpPr>
        <p:spPr>
          <a:xfrm>
            <a:off x="6602095" y="1700530"/>
            <a:ext cx="3218180" cy="445706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sz="1400" smtClean="0">
                <a:solidFill>
                  <a:srgbClr val="DA4A44"/>
                </a:solidFill>
                <a:ea typeface="宋体" pitchFamily="2" charset="-122"/>
              </a:rPr>
              <a:t>动态管理记录表必须与入户调查表配合使用，每动态变化一次就必须有一张入户调查表作为依据。</a:t>
            </a:r>
            <a:endParaRPr 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调查人必须与调查表上的调查人一致。</a:t>
            </a: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613410"/>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（七）做好最低生活保障工作的几点建议：</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265430" y="1844675"/>
            <a:ext cx="6875463" cy="460375"/>
          </a:xfrm>
          <a:prstGeom prst="rect">
            <a:avLst/>
          </a:prstGeom>
          <a:noFill/>
          <a:ln w="9525">
            <a:noFill/>
          </a:ln>
        </p:spPr>
        <p:txBody>
          <a:bodyPr wrap="square" anchor="t" anchorCtr="0">
            <a:spAutoFit/>
          </a:bodyPr>
          <a:p>
            <a:r>
              <a:rPr lang="en-US" altLang="zh-CN"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sp>
        <p:nvSpPr>
          <p:cNvPr id="97281" name="Rectangle 3"/>
          <p:cNvSpPr>
            <a:spLocks noGrp="1"/>
          </p:cNvSpPr>
          <p:nvPr/>
        </p:nvSpPr>
        <p:spPr>
          <a:xfrm>
            <a:off x="1479550" y="1340485"/>
            <a:ext cx="9429115" cy="445706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4000" smtClean="0">
                <a:solidFill>
                  <a:srgbClr val="000000"/>
                </a:solidFill>
                <a:ea typeface="宋体" pitchFamily="2" charset="-122"/>
              </a:rPr>
              <a:t>一是调查核实要实事求是。</a:t>
            </a:r>
            <a:endParaRPr lang="zh-CN" altLang="en-US" sz="4000" smtClean="0">
              <a:solidFill>
                <a:srgbClr val="000000"/>
              </a:solidFill>
              <a:ea typeface="宋体" pitchFamily="2" charset="-122"/>
            </a:endParaRPr>
          </a:p>
          <a:p>
            <a:endParaRPr lang="zh-CN" altLang="en-US" sz="4000" smtClean="0">
              <a:solidFill>
                <a:srgbClr val="000000"/>
              </a:solidFill>
              <a:ea typeface="宋体" pitchFamily="2" charset="-122"/>
            </a:endParaRPr>
          </a:p>
          <a:p>
            <a:r>
              <a:rPr lang="zh-CN" altLang="en-US" sz="4000" smtClean="0">
                <a:solidFill>
                  <a:srgbClr val="000000"/>
                </a:solidFill>
                <a:ea typeface="宋体" pitchFamily="2" charset="-122"/>
              </a:rPr>
              <a:t>二是政策执行要一以贯之。</a:t>
            </a:r>
            <a:endParaRPr lang="zh-CN" altLang="en-US" sz="4000" smtClean="0">
              <a:solidFill>
                <a:srgbClr val="000000"/>
              </a:solidFill>
              <a:ea typeface="宋体" pitchFamily="2" charset="-122"/>
            </a:endParaRPr>
          </a:p>
          <a:p>
            <a:endParaRPr lang="zh-CN" altLang="en-US" sz="4000" smtClean="0">
              <a:solidFill>
                <a:srgbClr val="000000"/>
              </a:solidFill>
              <a:ea typeface="宋体" pitchFamily="2" charset="-122"/>
            </a:endParaRPr>
          </a:p>
          <a:p>
            <a:r>
              <a:rPr lang="zh-CN" altLang="en-US" sz="4000" smtClean="0">
                <a:solidFill>
                  <a:srgbClr val="000000"/>
                </a:solidFill>
                <a:ea typeface="宋体" pitchFamily="2" charset="-122"/>
              </a:rPr>
              <a:t>三是主动救助要持之以恒</a:t>
            </a:r>
            <a:r>
              <a:rPr lang="zh-CN" altLang="en-US" sz="3200" smtClean="0">
                <a:solidFill>
                  <a:srgbClr val="000000"/>
                </a:solidFill>
                <a:ea typeface="宋体" pitchFamily="2" charset="-122"/>
              </a:rPr>
              <a:t>。</a:t>
            </a:r>
            <a:endParaRPr lang="zh-CN" altLang="en-US" sz="3200" smtClean="0">
              <a:solidFill>
                <a:srgbClr val="000000"/>
              </a:solidFill>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矩形 2"/>
          <p:cNvSpPr/>
          <p:nvPr/>
        </p:nvSpPr>
        <p:spPr bwMode="auto">
          <a:xfrm>
            <a:off x="0" y="6772275"/>
            <a:ext cx="12196763" cy="115888"/>
          </a:xfrm>
          <a:prstGeom prst="rect">
            <a:avLst/>
          </a:prstGeom>
          <a:solidFill>
            <a:schemeClr val="bg2">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21507" name="Rectangle 5"/>
          <p:cNvSpPr/>
          <p:nvPr/>
        </p:nvSpPr>
        <p:spPr>
          <a:xfrm>
            <a:off x="0" y="257175"/>
            <a:ext cx="695325" cy="833438"/>
          </a:xfrm>
          <a:prstGeom prst="rect">
            <a:avLst/>
          </a:prstGeom>
          <a:solidFill>
            <a:schemeClr val="bg2"/>
          </a:solidFill>
          <a:ln w="9525">
            <a:noFill/>
          </a:ln>
        </p:spPr>
        <p:txBody>
          <a:bodyPr anchor="t" anchorCtr="0"/>
          <a:p>
            <a:endParaRPr lang="zh-CN" altLang="en-US" dirty="0">
              <a:latin typeface="Arial" pitchFamily="34" charset="0"/>
              <a:ea typeface="宋体" pitchFamily="2" charset="-122"/>
            </a:endParaRPr>
          </a:p>
        </p:txBody>
      </p:sp>
      <p:sp>
        <p:nvSpPr>
          <p:cNvPr id="21508" name="Freeform 6"/>
          <p:cNvSpPr/>
          <p:nvPr/>
        </p:nvSpPr>
        <p:spPr>
          <a:xfrm>
            <a:off x="141288" y="376238"/>
            <a:ext cx="530225" cy="6683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w="9525">
            <a:noFill/>
          </a:ln>
        </p:spPr>
        <p:txBody>
          <a:bodyPr/>
          <a:p>
            <a:endParaRPr lang="zh-CN" altLang="en-US"/>
          </a:p>
        </p:txBody>
      </p:sp>
      <p:sp>
        <p:nvSpPr>
          <p:cNvPr id="21509" name="Freeform 7"/>
          <p:cNvSpPr>
            <a:spLocks noEditPoints="1"/>
          </p:cNvSpPr>
          <p:nvPr/>
        </p:nvSpPr>
        <p:spPr>
          <a:xfrm>
            <a:off x="755650" y="852488"/>
            <a:ext cx="990600" cy="2016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w="9525">
            <a:noFill/>
          </a:ln>
        </p:spPr>
        <p:txBody>
          <a:bodyPr/>
          <a:p>
            <a:endParaRPr lang="zh-CN" altLang="en-US"/>
          </a:p>
        </p:txBody>
      </p:sp>
      <p:sp>
        <p:nvSpPr>
          <p:cNvPr id="21510" name="Freeform 8"/>
          <p:cNvSpPr>
            <a:spLocks noEditPoints="1"/>
          </p:cNvSpPr>
          <p:nvPr/>
        </p:nvSpPr>
        <p:spPr>
          <a:xfrm>
            <a:off x="793750" y="271463"/>
            <a:ext cx="952500" cy="447675"/>
          </a:xfrm>
          <a:custGeom>
            <a:avLst/>
            <a:gdLst/>
            <a:ahLst/>
            <a:cxnLst>
              <a:cxn ang="0">
                <a:pos x="2147483647" y="0"/>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w="9525">
            <a:noFill/>
          </a:ln>
        </p:spPr>
        <p:txBody>
          <a:bodyPr/>
          <a:p>
            <a:endParaRPr lang="zh-CN" altLang="en-US"/>
          </a:p>
        </p:txBody>
      </p:sp>
      <p:grpSp>
        <p:nvGrpSpPr>
          <p:cNvPr id="27" name="组合 26"/>
          <p:cNvGrpSpPr/>
          <p:nvPr/>
        </p:nvGrpSpPr>
        <p:grpSpPr>
          <a:xfrm>
            <a:off x="4514215" y="1341120"/>
            <a:ext cx="6733540" cy="723900"/>
            <a:chOff x="7109" y="627"/>
            <a:chExt cx="10604" cy="1140"/>
          </a:xfrm>
        </p:grpSpPr>
        <p:sp>
          <p:nvSpPr>
            <p:cNvPr id="25" name="Freeform 24"/>
            <p:cNvSpPr/>
            <p:nvPr/>
          </p:nvSpPr>
          <p:spPr bwMode="auto">
            <a:xfrm>
              <a:off x="8363" y="627"/>
              <a:ext cx="9351" cy="112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grpSp>
          <p:nvGrpSpPr>
            <p:cNvPr id="2" name="组合 1"/>
            <p:cNvGrpSpPr/>
            <p:nvPr/>
          </p:nvGrpSpPr>
          <p:grpSpPr>
            <a:xfrm>
              <a:off x="7109" y="637"/>
              <a:ext cx="8817" cy="1131"/>
              <a:chOff x="7193" y="2465"/>
              <a:chExt cx="8817" cy="1131"/>
            </a:xfrm>
          </p:grpSpPr>
          <p:sp>
            <p:nvSpPr>
              <p:cNvPr id="21511" name="Freeform 23"/>
              <p:cNvSpPr/>
              <p:nvPr/>
            </p:nvSpPr>
            <p:spPr>
              <a:xfrm>
                <a:off x="7193" y="2471"/>
                <a:ext cx="1118" cy="112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bg2"/>
              </a:solidFill>
              <a:ln w="9525">
                <a:noFill/>
              </a:ln>
            </p:spPr>
            <p:txBody>
              <a:bodyPr/>
              <a:p>
                <a:endParaRPr lang="zh-CN" altLang="en-US"/>
              </a:p>
            </p:txBody>
          </p:sp>
          <p:sp>
            <p:nvSpPr>
              <p:cNvPr id="21517" name="TextBox 56"/>
              <p:cNvSpPr txBox="1"/>
              <p:nvPr/>
            </p:nvSpPr>
            <p:spPr>
              <a:xfrm>
                <a:off x="8618" y="2515"/>
                <a:ext cx="7392" cy="1016"/>
              </a:xfrm>
              <a:prstGeom prst="rect">
                <a:avLst/>
              </a:prstGeom>
              <a:noFill/>
              <a:ln w="9525">
                <a:noFill/>
              </a:ln>
            </p:spPr>
            <p:txBody>
              <a:bodyPr anchor="t" anchorCtr="0">
                <a:spAutoFit/>
              </a:bodyPr>
              <a:p>
                <a:r>
                  <a:rPr lang="zh-CN" altLang="en-US" sz="3600" b="1" dirty="0">
                    <a:solidFill>
                      <a:srgbClr val="000000"/>
                    </a:solidFill>
                    <a:latin typeface="微软雅黑" pitchFamily="34" charset="-122"/>
                    <a:ea typeface="微软雅黑" pitchFamily="34" charset="-122"/>
                  </a:rPr>
                  <a:t>最低生活保障</a:t>
                </a:r>
                <a:endParaRPr lang="zh-CN" altLang="en-US" sz="3600" b="1" dirty="0">
                  <a:solidFill>
                    <a:srgbClr val="000000"/>
                  </a:solidFill>
                  <a:latin typeface="微软雅黑" pitchFamily="34" charset="-122"/>
                  <a:ea typeface="微软雅黑" pitchFamily="34" charset="-122"/>
                </a:endParaRPr>
              </a:p>
            </p:txBody>
          </p:sp>
          <p:sp>
            <p:nvSpPr>
              <p:cNvPr id="21520" name="文本框 3"/>
              <p:cNvSpPr txBox="1"/>
              <p:nvPr/>
            </p:nvSpPr>
            <p:spPr>
              <a:xfrm>
                <a:off x="7375" y="2465"/>
                <a:ext cx="788" cy="1115"/>
              </a:xfrm>
              <a:prstGeom prst="rect">
                <a:avLst/>
              </a:prstGeom>
              <a:noFill/>
              <a:ln w="9525">
                <a:noFill/>
              </a:ln>
            </p:spPr>
            <p:txBody>
              <a:bodyPr wrap="none" anchor="t" anchorCtr="0">
                <a:spAutoFit/>
              </a:bodyPr>
              <a:p>
                <a:pPr algn="ctr"/>
                <a:r>
                  <a:rPr lang="en-US" altLang="zh-CN" sz="4000" b="1" dirty="0">
                    <a:solidFill>
                      <a:schemeClr val="accent2"/>
                    </a:solidFill>
                    <a:latin typeface="微软雅黑" pitchFamily="34" charset="-122"/>
                    <a:ea typeface="微软雅黑" pitchFamily="34" charset="-122"/>
                  </a:rPr>
                  <a:t>1</a:t>
                </a:r>
                <a:endParaRPr lang="zh-CN" altLang="en-US" sz="4000" b="1" dirty="0">
                  <a:solidFill>
                    <a:schemeClr val="accent2"/>
                  </a:solidFill>
                  <a:latin typeface="微软雅黑" pitchFamily="34" charset="-122"/>
                  <a:ea typeface="微软雅黑" pitchFamily="34" charset="-122"/>
                </a:endParaRPr>
              </a:p>
            </p:txBody>
          </p:sp>
        </p:grpSp>
      </p:grpSp>
      <p:grpSp>
        <p:nvGrpSpPr>
          <p:cNvPr id="6" name="组合 5"/>
          <p:cNvGrpSpPr/>
          <p:nvPr/>
        </p:nvGrpSpPr>
        <p:grpSpPr>
          <a:xfrm>
            <a:off x="4514215" y="2853055"/>
            <a:ext cx="6767269" cy="727075"/>
            <a:chOff x="7103" y="3566"/>
            <a:chExt cx="9539" cy="1145"/>
          </a:xfrm>
        </p:grpSpPr>
        <p:sp>
          <p:nvSpPr>
            <p:cNvPr id="21513" name="Freeform 25"/>
            <p:cNvSpPr/>
            <p:nvPr/>
          </p:nvSpPr>
          <p:spPr>
            <a:xfrm>
              <a:off x="7103" y="3566"/>
              <a:ext cx="1117" cy="112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bg2"/>
            </a:solidFill>
            <a:ln w="9525">
              <a:noFill/>
            </a:ln>
          </p:spPr>
          <p:txBody>
            <a:bodyPr/>
            <a:p>
              <a:endParaRPr lang="zh-CN" altLang="en-US"/>
            </a:p>
          </p:txBody>
        </p:sp>
        <p:sp>
          <p:nvSpPr>
            <p:cNvPr id="30" name="Freeform 26"/>
            <p:cNvSpPr/>
            <p:nvPr/>
          </p:nvSpPr>
          <p:spPr bwMode="auto">
            <a:xfrm>
              <a:off x="8357" y="3586"/>
              <a:ext cx="8285" cy="112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21518" name="TextBox 57"/>
            <p:cNvSpPr txBox="1"/>
            <p:nvPr/>
          </p:nvSpPr>
          <p:spPr>
            <a:xfrm>
              <a:off x="8555" y="3676"/>
              <a:ext cx="7507" cy="1016"/>
            </a:xfrm>
            <a:prstGeom prst="rect">
              <a:avLst/>
            </a:prstGeom>
            <a:noFill/>
            <a:ln w="9525">
              <a:noFill/>
            </a:ln>
          </p:spPr>
          <p:txBody>
            <a:bodyPr anchor="t" anchorCtr="0">
              <a:spAutoFit/>
            </a:bodyPr>
            <a:p>
              <a:r>
                <a:rPr lang="zh-CN" altLang="en-US" sz="3600" b="1" dirty="0">
                  <a:solidFill>
                    <a:srgbClr val="000000"/>
                  </a:solidFill>
                  <a:latin typeface="微软雅黑" pitchFamily="34" charset="-122"/>
                  <a:ea typeface="微软雅黑" pitchFamily="34" charset="-122"/>
                </a:rPr>
                <a:t>特困人员救助供养</a:t>
              </a:r>
              <a:endParaRPr lang="zh-CN" altLang="en-US" sz="3600" b="1" dirty="0">
                <a:solidFill>
                  <a:srgbClr val="000000"/>
                </a:solidFill>
                <a:latin typeface="微软雅黑" pitchFamily="34" charset="-122"/>
                <a:ea typeface="微软雅黑" pitchFamily="34" charset="-122"/>
              </a:endParaRPr>
            </a:p>
          </p:txBody>
        </p:sp>
        <p:sp>
          <p:nvSpPr>
            <p:cNvPr id="21521" name="文本框 25"/>
            <p:cNvSpPr txBox="1"/>
            <p:nvPr/>
          </p:nvSpPr>
          <p:spPr>
            <a:xfrm>
              <a:off x="7320" y="3596"/>
              <a:ext cx="787" cy="1113"/>
            </a:xfrm>
            <a:prstGeom prst="rect">
              <a:avLst/>
            </a:prstGeom>
            <a:noFill/>
            <a:ln w="9525">
              <a:noFill/>
            </a:ln>
          </p:spPr>
          <p:txBody>
            <a:bodyPr wrap="square" anchor="t" anchorCtr="0">
              <a:spAutoFit/>
            </a:bodyPr>
            <a:p>
              <a:pPr algn="ctr"/>
              <a:r>
                <a:rPr lang="en-US" altLang="zh-CN" sz="4000" b="1" dirty="0">
                  <a:solidFill>
                    <a:schemeClr val="accent2"/>
                  </a:solidFill>
                  <a:latin typeface="微软雅黑" pitchFamily="34" charset="-122"/>
                  <a:ea typeface="微软雅黑" pitchFamily="34" charset="-122"/>
                </a:rPr>
                <a:t>2</a:t>
              </a:r>
              <a:endParaRPr lang="zh-CN" altLang="en-US" sz="4000" b="1" dirty="0">
                <a:solidFill>
                  <a:schemeClr val="accent2"/>
                </a:solidFill>
                <a:latin typeface="微软雅黑" pitchFamily="34" charset="-122"/>
                <a:ea typeface="微软雅黑" pitchFamily="34" charset="-122"/>
              </a:endParaRPr>
            </a:p>
          </p:txBody>
        </p:sp>
      </p:grpSp>
      <p:grpSp>
        <p:nvGrpSpPr>
          <p:cNvPr id="21523" name="组合 19"/>
          <p:cNvGrpSpPr>
            <a:grpSpLocks noChangeAspect="1"/>
          </p:cNvGrpSpPr>
          <p:nvPr/>
        </p:nvGrpSpPr>
        <p:grpSpPr>
          <a:xfrm flipH="1">
            <a:off x="222250" y="2992438"/>
            <a:ext cx="3721100" cy="3408362"/>
            <a:chOff x="0" y="0"/>
            <a:chExt cx="6114270" cy="4218737"/>
          </a:xfrm>
        </p:grpSpPr>
        <p:pic>
          <p:nvPicPr>
            <p:cNvPr id="21524" name="图片 32"/>
            <p:cNvPicPr>
              <a:picLocks noChangeAspect="1"/>
            </p:cNvPicPr>
            <p:nvPr/>
          </p:nvPicPr>
          <p:blipFill>
            <a:blip r:embed="rId2"/>
            <a:stretch>
              <a:fillRect/>
            </a:stretch>
          </p:blipFill>
          <p:spPr>
            <a:xfrm>
              <a:off x="3242050" y="1856537"/>
              <a:ext cx="2872220" cy="2362200"/>
            </a:xfrm>
            <a:prstGeom prst="rect">
              <a:avLst/>
            </a:prstGeom>
            <a:noFill/>
            <a:ln w="9525">
              <a:noFill/>
            </a:ln>
          </p:spPr>
        </p:pic>
        <p:pic>
          <p:nvPicPr>
            <p:cNvPr id="21525" name="图片 33"/>
            <p:cNvPicPr>
              <a:picLocks noChangeAspect="1"/>
            </p:cNvPicPr>
            <p:nvPr/>
          </p:nvPicPr>
          <p:blipFill>
            <a:blip r:embed="rId3"/>
            <a:stretch>
              <a:fillRect/>
            </a:stretch>
          </p:blipFill>
          <p:spPr>
            <a:xfrm>
              <a:off x="0" y="0"/>
              <a:ext cx="5134927" cy="4218737"/>
            </a:xfrm>
            <a:prstGeom prst="rect">
              <a:avLst/>
            </a:prstGeom>
            <a:noFill/>
            <a:ln w="9525">
              <a:noFill/>
            </a:ln>
          </p:spPr>
        </p:pic>
        <p:pic>
          <p:nvPicPr>
            <p:cNvPr id="21526" name="图片 34"/>
            <p:cNvPicPr>
              <a:picLocks noChangeAspect="1"/>
            </p:cNvPicPr>
            <p:nvPr/>
          </p:nvPicPr>
          <p:blipFill>
            <a:blip r:embed="rId4"/>
            <a:stretch>
              <a:fillRect/>
            </a:stretch>
          </p:blipFill>
          <p:spPr>
            <a:xfrm>
              <a:off x="46845" y="2328236"/>
              <a:ext cx="6067425" cy="1857375"/>
            </a:xfrm>
            <a:prstGeom prst="rect">
              <a:avLst/>
            </a:prstGeom>
            <a:noFill/>
            <a:ln w="9525">
              <a:noFill/>
            </a:ln>
          </p:spPr>
        </p:pic>
      </p:grpSp>
      <p:grpSp>
        <p:nvGrpSpPr>
          <p:cNvPr id="4" name="组合 3"/>
          <p:cNvGrpSpPr/>
          <p:nvPr/>
        </p:nvGrpSpPr>
        <p:grpSpPr>
          <a:xfrm>
            <a:off x="4514215" y="4293235"/>
            <a:ext cx="6770370" cy="727075"/>
            <a:chOff x="7103" y="3566"/>
            <a:chExt cx="9539" cy="1145"/>
          </a:xfrm>
        </p:grpSpPr>
        <p:sp>
          <p:nvSpPr>
            <p:cNvPr id="7" name="Freeform 25"/>
            <p:cNvSpPr/>
            <p:nvPr/>
          </p:nvSpPr>
          <p:spPr>
            <a:xfrm>
              <a:off x="7103" y="3566"/>
              <a:ext cx="1117" cy="112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bg2"/>
            </a:solidFill>
            <a:ln w="9525">
              <a:noFill/>
            </a:ln>
          </p:spPr>
          <p:txBody>
            <a:bodyPr/>
            <a:p>
              <a:endParaRPr lang="zh-CN" altLang="en-US"/>
            </a:p>
          </p:txBody>
        </p:sp>
        <p:sp>
          <p:nvSpPr>
            <p:cNvPr id="13" name="Freeform 26"/>
            <p:cNvSpPr/>
            <p:nvPr/>
          </p:nvSpPr>
          <p:spPr bwMode="auto">
            <a:xfrm>
              <a:off x="8357" y="3586"/>
              <a:ext cx="8285" cy="112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40000"/>
                  <a:lumOff val="60000"/>
                </a:schemeClr>
              </a:solidFill>
              <a:prstDash val="solid"/>
              <a:miter lim="800000"/>
            </a:ln>
          </p:spPr>
          <p:txBody>
            <a:bodyPr/>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14" name="TextBox 57"/>
            <p:cNvSpPr txBox="1"/>
            <p:nvPr/>
          </p:nvSpPr>
          <p:spPr>
            <a:xfrm>
              <a:off x="8555" y="3676"/>
              <a:ext cx="7507" cy="1016"/>
            </a:xfrm>
            <a:prstGeom prst="rect">
              <a:avLst/>
            </a:prstGeom>
            <a:noFill/>
            <a:ln w="9525">
              <a:noFill/>
            </a:ln>
          </p:spPr>
          <p:txBody>
            <a:bodyPr anchor="t" anchorCtr="0">
              <a:spAutoFit/>
            </a:bodyPr>
            <a:p>
              <a:r>
                <a:rPr lang="zh-CN" altLang="en-US" sz="3600" b="1" dirty="0">
                  <a:solidFill>
                    <a:srgbClr val="000000"/>
                  </a:solidFill>
                  <a:latin typeface="微软雅黑" pitchFamily="34" charset="-122"/>
                  <a:ea typeface="微软雅黑" pitchFamily="34" charset="-122"/>
                </a:rPr>
                <a:t>临时救助</a:t>
              </a:r>
              <a:endParaRPr lang="zh-CN" altLang="en-US" sz="3600" b="1" dirty="0">
                <a:solidFill>
                  <a:srgbClr val="000000"/>
                </a:solidFill>
                <a:latin typeface="微软雅黑" pitchFamily="34" charset="-122"/>
                <a:ea typeface="微软雅黑" pitchFamily="34" charset="-122"/>
              </a:endParaRPr>
            </a:p>
          </p:txBody>
        </p:sp>
        <p:sp>
          <p:nvSpPr>
            <p:cNvPr id="15" name="文本框 25"/>
            <p:cNvSpPr txBox="1"/>
            <p:nvPr/>
          </p:nvSpPr>
          <p:spPr>
            <a:xfrm>
              <a:off x="7323" y="3596"/>
              <a:ext cx="781" cy="1113"/>
            </a:xfrm>
            <a:prstGeom prst="rect">
              <a:avLst/>
            </a:prstGeom>
            <a:noFill/>
            <a:ln w="9525">
              <a:noFill/>
            </a:ln>
          </p:spPr>
          <p:txBody>
            <a:bodyPr wrap="square" anchor="t" anchorCtr="0">
              <a:spAutoFit/>
            </a:bodyPr>
            <a:p>
              <a:pPr algn="ctr"/>
              <a:r>
                <a:rPr lang="en-US" altLang="zh-CN" sz="4000" b="1" dirty="0">
                  <a:solidFill>
                    <a:schemeClr val="accent2"/>
                  </a:solidFill>
                  <a:latin typeface="微软雅黑" pitchFamily="34" charset="-122"/>
                  <a:ea typeface="微软雅黑" pitchFamily="34" charset="-122"/>
                </a:rPr>
                <a:t>3</a:t>
              </a:r>
              <a:endParaRPr lang="zh-CN" altLang="en-US" sz="4000" b="1" dirty="0">
                <a:solidFill>
                  <a:schemeClr val="accent2"/>
                </a:solidFill>
                <a:latin typeface="微软雅黑" pitchFamily="34" charset="-122"/>
                <a:ea typeface="微软雅黑" pitchFamily="34" charset="-122"/>
              </a:endParaRPr>
            </a:p>
          </p:txBody>
        </p:sp>
      </p:grpSp>
    </p:spTree>
  </p:cSld>
  <p:clrMapOvr>
    <a:masterClrMapping/>
  </p:clrMapOvr>
  <p:transition spd="slow" advTm="7508">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 name="Freeform 8"/>
          <p:cNvSpPr/>
          <p:nvPr/>
        </p:nvSpPr>
        <p:spPr>
          <a:xfrm>
            <a:off x="715963" y="1379538"/>
            <a:ext cx="1982787" cy="2281237"/>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2603" h="2603">
                <a:moveTo>
                  <a:pt x="129" y="0"/>
                </a:moveTo>
                <a:lnTo>
                  <a:pt x="2474" y="0"/>
                </a:lnTo>
                <a:cubicBezTo>
                  <a:pt x="2545" y="0"/>
                  <a:pt x="2603" y="58"/>
                  <a:pt x="2603" y="129"/>
                </a:cubicBezTo>
                <a:lnTo>
                  <a:pt x="2603" y="2474"/>
                </a:lnTo>
                <a:cubicBezTo>
                  <a:pt x="2603" y="2545"/>
                  <a:pt x="2545" y="2603"/>
                  <a:pt x="2474" y="2603"/>
                </a:cubicBezTo>
                <a:lnTo>
                  <a:pt x="129" y="2603"/>
                </a:lnTo>
                <a:cubicBezTo>
                  <a:pt x="58" y="2603"/>
                  <a:pt x="0" y="2545"/>
                  <a:pt x="0" y="2474"/>
                </a:cubicBezTo>
                <a:lnTo>
                  <a:pt x="0" y="129"/>
                </a:lnTo>
                <a:cubicBezTo>
                  <a:pt x="0" y="58"/>
                  <a:pt x="58" y="0"/>
                  <a:pt x="129" y="0"/>
                </a:cubicBezTo>
                <a:close/>
              </a:path>
            </a:pathLst>
          </a:custGeom>
          <a:solidFill>
            <a:schemeClr val="bg2"/>
          </a:solidFill>
          <a:ln w="57150" cap="flat" cmpd="sng">
            <a:solidFill>
              <a:srgbClr val="FFFFFF"/>
            </a:solidFill>
            <a:prstDash val="solid"/>
            <a:miter/>
            <a:headEnd type="none" w="med" len="med"/>
            <a:tailEnd type="none" w="med" len="med"/>
          </a:ln>
        </p:spPr>
        <p:txBody>
          <a:bodyPr/>
          <a:p>
            <a:endParaRPr lang="zh-CN" altLang="en-US"/>
          </a:p>
        </p:txBody>
      </p:sp>
      <p:sp>
        <p:nvSpPr>
          <p:cNvPr id="12" name="文本框 11"/>
          <p:cNvSpPr txBox="1"/>
          <p:nvPr/>
        </p:nvSpPr>
        <p:spPr>
          <a:xfrm>
            <a:off x="1068388" y="1444625"/>
            <a:ext cx="1263650" cy="2214880"/>
          </a:xfrm>
          <a:prstGeom prst="rect">
            <a:avLst/>
          </a:prstGeom>
          <a:noFill/>
          <a:ln w="9525">
            <a:noFill/>
          </a:ln>
        </p:spPr>
        <p:txBody>
          <a:bodyPr wrap="none" anchor="t" anchorCtr="0">
            <a:spAutoFit/>
          </a:bodyPr>
          <a:p>
            <a:r>
              <a:rPr lang="en-US" altLang="zh-CN" sz="13800" b="1" dirty="0">
                <a:solidFill>
                  <a:schemeClr val="accent2"/>
                </a:solidFill>
                <a:latin typeface="微软雅黑" pitchFamily="34" charset="-122"/>
                <a:ea typeface="微软雅黑" pitchFamily="34" charset="-122"/>
              </a:rPr>
              <a:t>2</a:t>
            </a:r>
            <a:endParaRPr lang="zh-CN" altLang="en-US" sz="13800" b="1" dirty="0">
              <a:solidFill>
                <a:schemeClr val="accent2"/>
              </a:solidFill>
              <a:latin typeface="微软雅黑" pitchFamily="34" charset="-122"/>
              <a:ea typeface="微软雅黑" pitchFamily="34" charset="-122"/>
            </a:endParaRPr>
          </a:p>
        </p:txBody>
      </p:sp>
      <p:sp>
        <p:nvSpPr>
          <p:cNvPr id="13" name="矩形 12"/>
          <p:cNvSpPr>
            <a:spLocks noChangeArrowheads="1"/>
          </p:cNvSpPr>
          <p:nvPr/>
        </p:nvSpPr>
        <p:spPr bwMode="auto">
          <a:xfrm>
            <a:off x="3014663" y="1782763"/>
            <a:ext cx="7070725" cy="738505"/>
          </a:xfrm>
          <a:prstGeom prst="rect">
            <a:avLst/>
          </a:prstGeom>
          <a:no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特困人员救助供养政策</a:t>
            </a:r>
            <a:endParaRPr kumimoji="0" lang="zh-CN" altLang="en-US"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5" name="TextBox 66"/>
          <p:cNvSpPr txBox="1"/>
          <p:nvPr/>
        </p:nvSpPr>
        <p:spPr>
          <a:xfrm>
            <a:off x="3655060" y="4521200"/>
            <a:ext cx="2513013" cy="398463"/>
          </a:xfrm>
          <a:prstGeom prst="rect">
            <a:avLst/>
          </a:prstGeom>
          <a:noFill/>
          <a:ln w="9525">
            <a:noFill/>
          </a:ln>
        </p:spPr>
        <p:txBody>
          <a:bodyPr anchor="t" anchorCtr="0">
            <a:spAutoFit/>
          </a:bodyPr>
          <a:p>
            <a:r>
              <a:rPr lang="zh-CN" altLang="en-US" sz="2000" b="1" dirty="0">
                <a:solidFill>
                  <a:srgbClr val="000000"/>
                </a:solidFill>
                <a:latin typeface="微软雅黑" pitchFamily="34" charset="-122"/>
                <a:ea typeface="微软雅黑" pitchFamily="34" charset="-122"/>
              </a:rPr>
              <a:t>认定条件</a:t>
            </a:r>
            <a:endParaRPr lang="zh-CN" altLang="en-US" sz="2000" b="1" dirty="0">
              <a:solidFill>
                <a:srgbClr val="000000"/>
              </a:solidFill>
              <a:latin typeface="微软雅黑" pitchFamily="34" charset="-122"/>
              <a:ea typeface="微软雅黑" pitchFamily="34" charset="-122"/>
            </a:endParaRPr>
          </a:p>
        </p:txBody>
      </p:sp>
      <p:sp>
        <p:nvSpPr>
          <p:cNvPr id="24" name="Freeform 21"/>
          <p:cNvSpPr>
            <a:spLocks noEditPoints="1"/>
          </p:cNvSpPr>
          <p:nvPr/>
        </p:nvSpPr>
        <p:spPr bwMode="auto">
          <a:xfrm>
            <a:off x="3362008" y="458660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17" name="Freeform 21"/>
          <p:cNvSpPr>
            <a:spLocks noEditPoints="1"/>
          </p:cNvSpPr>
          <p:nvPr/>
        </p:nvSpPr>
        <p:spPr bwMode="auto">
          <a:xfrm>
            <a:off x="6818313" y="458692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19" name="Freeform 21"/>
          <p:cNvSpPr>
            <a:spLocks noEditPoints="1"/>
          </p:cNvSpPr>
          <p:nvPr/>
        </p:nvSpPr>
        <p:spPr bwMode="auto">
          <a:xfrm>
            <a:off x="3362008" y="537305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3" name="TextBox 65"/>
          <p:cNvSpPr txBox="1"/>
          <p:nvPr/>
        </p:nvSpPr>
        <p:spPr>
          <a:xfrm>
            <a:off x="7106920" y="4521835"/>
            <a:ext cx="2366645"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生活自理能力认定</a:t>
            </a:r>
            <a:endParaRPr lang="zh-CN" altLang="en-US" sz="2000" b="1" dirty="0">
              <a:solidFill>
                <a:srgbClr val="000000"/>
              </a:solidFill>
              <a:latin typeface="微软雅黑" pitchFamily="34" charset="-122"/>
              <a:ea typeface="微软雅黑" pitchFamily="34" charset="-122"/>
            </a:endParaRPr>
          </a:p>
        </p:txBody>
      </p:sp>
      <p:sp>
        <p:nvSpPr>
          <p:cNvPr id="29" name="TextBox 65"/>
          <p:cNvSpPr txBox="1"/>
          <p:nvPr/>
        </p:nvSpPr>
        <p:spPr>
          <a:xfrm>
            <a:off x="3629025" y="5301615"/>
            <a:ext cx="1753235"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救助供养终止</a:t>
            </a:r>
            <a:endParaRPr lang="zh-CN" altLang="en-US" sz="2000" b="1" dirty="0">
              <a:solidFill>
                <a:srgbClr val="000000"/>
              </a:solidFill>
              <a:latin typeface="微软雅黑" pitchFamily="34" charset="-122"/>
              <a:ea typeface="微软雅黑" pitchFamily="34" charset="-122"/>
            </a:endParaRPr>
          </a:p>
        </p:txBody>
      </p:sp>
      <p:sp>
        <p:nvSpPr>
          <p:cNvPr id="2" name="Freeform 21"/>
          <p:cNvSpPr>
            <a:spLocks noEditPoints="1"/>
          </p:cNvSpPr>
          <p:nvPr/>
        </p:nvSpPr>
        <p:spPr bwMode="auto">
          <a:xfrm>
            <a:off x="6839903" y="537305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3" name="TextBox 65"/>
          <p:cNvSpPr txBox="1"/>
          <p:nvPr/>
        </p:nvSpPr>
        <p:spPr>
          <a:xfrm>
            <a:off x="7106920" y="5307965"/>
            <a:ext cx="1753235"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救助供养终止</a:t>
            </a:r>
            <a:endParaRPr lang="zh-CN" altLang="en-US" sz="2000" b="1" dirty="0">
              <a:solidFill>
                <a:srgbClr val="000000"/>
              </a:solidFill>
              <a:latin typeface="微软雅黑" pitchFamily="34" charset="-122"/>
              <a:ea typeface="微软雅黑" pitchFamily="34" charset="-122"/>
            </a:endParaRPr>
          </a:p>
        </p:txBody>
      </p:sp>
    </p:spTree>
  </p:cSld>
  <p:clrMapOvr>
    <a:masterClrMapping/>
  </p:clrMapOvr>
  <p:transition spd="slow" advTm="4501">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一</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特困人员认定条件</a:t>
            </a:r>
            <a:endParaRPr lang="zh-CN" altLang="en-US" sz="3200" b="1">
              <a:solidFill>
                <a:srgbClr val="000000"/>
              </a:solidFill>
              <a:latin typeface="微软雅黑" pitchFamily="34" charset="-122"/>
              <a:ea typeface="微软雅黑" pitchFamily="34" charset="-122"/>
            </a:endParaRPr>
          </a:p>
        </p:txBody>
      </p:sp>
      <p:sp>
        <p:nvSpPr>
          <p:cNvPr id="5" name="文本框 4"/>
          <p:cNvSpPr txBox="1"/>
          <p:nvPr/>
        </p:nvSpPr>
        <p:spPr>
          <a:xfrm>
            <a:off x="1201738" y="1556703"/>
            <a:ext cx="9718675" cy="3538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800" b="1" strike="noStrike" noProof="1">
                <a:solidFill>
                  <a:srgbClr val="000000"/>
                </a:solidFill>
                <a:latin typeface="楷体" charset="-122"/>
                <a:ea typeface="楷体" charset="-122"/>
                <a:cs typeface="楷体" charset="-122"/>
              </a:rPr>
              <a:t>    </a:t>
            </a:r>
            <a:r>
              <a:rPr lang="zh-CN" altLang="en-US" sz="2800" b="1" strike="noStrike" noProof="1">
                <a:solidFill>
                  <a:srgbClr val="000000"/>
                </a:solidFill>
                <a:latin typeface="楷体" charset="-122"/>
                <a:ea typeface="楷体" charset="-122"/>
                <a:cs typeface="楷体" charset="-122"/>
              </a:rPr>
              <a:t>持有我县户籍的城乡老年人、残疾人以及未满16周岁的未成年人，同时具备以下条件的，应当依法纳入特困人员救助供养范围：</a:t>
            </a:r>
            <a:endParaRPr lang="zh-CN" altLang="en-US" sz="2800" b="1" strike="noStrike" noProof="1">
              <a:solidFill>
                <a:srgbClr val="000000"/>
              </a:solidFill>
              <a:latin typeface="楷体" charset="-122"/>
              <a:ea typeface="楷体" charset="-122"/>
              <a:cs typeface="楷体" charset="-122"/>
            </a:endParaRPr>
          </a:p>
          <a:p>
            <a:pPr fontAlgn="base"/>
            <a:r>
              <a:rPr lang="en-US" altLang="zh-CN" sz="2800" b="1" strike="noStrike" noProof="1">
                <a:solidFill>
                  <a:srgbClr val="000000"/>
                </a:solidFill>
                <a:latin typeface="楷体" charset="-122"/>
                <a:ea typeface="楷体" charset="-122"/>
                <a:cs typeface="楷体" charset="-122"/>
              </a:rPr>
              <a:t>   </a:t>
            </a:r>
            <a:r>
              <a:rPr lang="zh-CN" altLang="en-US" sz="2800" b="1" strike="noStrike" noProof="1">
                <a:solidFill>
                  <a:srgbClr val="000000"/>
                </a:solidFill>
                <a:latin typeface="楷体" charset="-122"/>
                <a:ea typeface="楷体" charset="-122"/>
                <a:cs typeface="楷体" charset="-122"/>
              </a:rPr>
              <a:t>（一）无劳动能力；</a:t>
            </a:r>
            <a:endParaRPr lang="zh-CN" altLang="en-US" sz="2800" b="1" strike="noStrike" noProof="1">
              <a:solidFill>
                <a:srgbClr val="000000"/>
              </a:solidFill>
              <a:latin typeface="楷体" charset="-122"/>
              <a:ea typeface="楷体" charset="-122"/>
              <a:cs typeface="楷体" charset="-122"/>
            </a:endParaRPr>
          </a:p>
          <a:p>
            <a:pPr fontAlgn="base"/>
            <a:r>
              <a:rPr lang="en-US" altLang="zh-CN" sz="2800" b="1" strike="noStrike" noProof="1">
                <a:solidFill>
                  <a:srgbClr val="000000"/>
                </a:solidFill>
                <a:latin typeface="楷体" charset="-122"/>
                <a:ea typeface="楷体" charset="-122"/>
                <a:cs typeface="楷体" charset="-122"/>
              </a:rPr>
              <a:t>   </a:t>
            </a:r>
            <a:r>
              <a:rPr lang="zh-CN" altLang="en-US" sz="2800" b="1" strike="noStrike" noProof="1">
                <a:solidFill>
                  <a:srgbClr val="000000"/>
                </a:solidFill>
                <a:latin typeface="楷体" charset="-122"/>
                <a:ea typeface="楷体" charset="-122"/>
                <a:cs typeface="楷体" charset="-122"/>
              </a:rPr>
              <a:t>（二）无生活来源；</a:t>
            </a:r>
            <a:endParaRPr lang="zh-CN" altLang="en-US" sz="2800" b="1" strike="noStrike" noProof="1">
              <a:solidFill>
                <a:srgbClr val="000000"/>
              </a:solidFill>
              <a:latin typeface="楷体" charset="-122"/>
              <a:ea typeface="楷体" charset="-122"/>
              <a:cs typeface="楷体" charset="-122"/>
            </a:endParaRPr>
          </a:p>
          <a:p>
            <a:pPr fontAlgn="base"/>
            <a:r>
              <a:rPr lang="en-US" altLang="zh-CN" sz="2800" b="1" strike="noStrike" noProof="1">
                <a:solidFill>
                  <a:srgbClr val="000000"/>
                </a:solidFill>
                <a:latin typeface="楷体" charset="-122"/>
                <a:ea typeface="楷体" charset="-122"/>
                <a:cs typeface="楷体" charset="-122"/>
              </a:rPr>
              <a:t>   </a:t>
            </a:r>
            <a:r>
              <a:rPr lang="zh-CN" altLang="en-US" sz="2800" b="1" strike="noStrike" noProof="1">
                <a:solidFill>
                  <a:srgbClr val="000000"/>
                </a:solidFill>
                <a:latin typeface="楷体" charset="-122"/>
                <a:ea typeface="楷体" charset="-122"/>
                <a:cs typeface="楷体" charset="-122"/>
              </a:rPr>
              <a:t>（三）无法定赡养、抚养、扶养义务人或者其法定义务人无履行义务能力。</a:t>
            </a:r>
            <a:endParaRPr lang="zh-CN" altLang="en-US" sz="2800" b="1" strike="noStrike" noProof="1">
              <a:solidFill>
                <a:srgbClr val="000000"/>
              </a:solidFill>
              <a:latin typeface="楷体" charset="-122"/>
              <a:ea typeface="楷体" charset="-122"/>
              <a:cs typeface="楷体" charset="-122"/>
            </a:endParaRPr>
          </a:p>
          <a:p>
            <a:pPr fontAlgn="base"/>
            <a:r>
              <a:rPr lang="en-US" altLang="zh-CN" sz="2800" b="1" strike="noStrike" noProof="1">
                <a:solidFill>
                  <a:srgbClr val="000000"/>
                </a:solidFill>
                <a:latin typeface="楷体" charset="-122"/>
                <a:ea typeface="楷体" charset="-122"/>
                <a:cs typeface="楷体" charset="-122"/>
              </a:rPr>
              <a:t>    </a:t>
            </a:r>
            <a:endParaRPr lang="zh-CN" altLang="en-US" sz="28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关于无劳动能力的认定：</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1129348" y="1052513"/>
            <a:ext cx="9718675" cy="5169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8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符合下列情形之一的，应当认定为无劳动能力：</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⑴60周岁以上的老年人；</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⑵未满16周岁的未成年人；</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⑶残疾等级为一、二、三级的智力、精神残疾人，残疾等级为一、二级的肢体残疾人，残疾等级为一级的视力残疾人；</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⑷经由劳动能力鉴定部门认定的完全丧失劳动能力人员；</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⑸因病卧床连续6个月以上（含6个月）且需他人长期照料的人员；</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⑹县人民政府规定的其他情形。</a:t>
            </a:r>
            <a:r>
              <a:rPr lang="en-US" altLang="zh-CN" sz="3000" b="1" strike="noStrike" noProof="1">
                <a:solidFill>
                  <a:srgbClr val="000000"/>
                </a:solidFill>
                <a:latin typeface="楷体" charset="-122"/>
                <a:ea typeface="楷体" charset="-122"/>
                <a:cs typeface="楷体" charset="-122"/>
              </a:rPr>
              <a:t>    </a:t>
            </a:r>
            <a:endParaRPr lang="zh-CN" altLang="en-US" sz="30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关于无生活来源的认定：</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1057593" y="1536383"/>
            <a:ext cx="9718675" cy="3784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8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收入低于当地最低生活保障标准，且财产符合当地特困人员财产状况规定的，应当认定为无生活来源。</a:t>
            </a:r>
            <a:endParaRPr lang="zh-CN" altLang="en-US" sz="3000" b="1" strike="noStrike" noProof="1">
              <a:solidFill>
                <a:srgbClr val="000000"/>
              </a:solidFill>
              <a:latin typeface="楷体" charset="-122"/>
              <a:ea typeface="楷体" charset="-122"/>
              <a:cs typeface="楷体" charset="-122"/>
            </a:endParaRPr>
          </a:p>
          <a:p>
            <a:pPr fontAlgn="base"/>
            <a:r>
              <a:rPr lang="en-US" altLang="zh-CN" sz="3000" b="1" strike="noStrike" noProof="1">
                <a:solidFill>
                  <a:srgbClr val="000000"/>
                </a:solidFill>
                <a:latin typeface="楷体" charset="-122"/>
                <a:ea typeface="楷体" charset="-122"/>
                <a:cs typeface="楷体" charset="-122"/>
              </a:rPr>
              <a:t>    </a:t>
            </a:r>
            <a:r>
              <a:rPr lang="zh-CN" altLang="en-US" sz="3000" b="1" strike="noStrike" noProof="1">
                <a:solidFill>
                  <a:srgbClr val="000000"/>
                </a:solidFill>
                <a:latin typeface="楷体" charset="-122"/>
                <a:ea typeface="楷体" charset="-122"/>
                <a:cs typeface="楷体" charset="-122"/>
              </a:rPr>
              <a:t>收入包括工资性收入、经营净收入、财产净收入、转移净收入等各类收入。中央和省上确定的城乡居民基本养老保险基础养老金、基本医疗保险等社会保险，政府发放的各类社会救助款物，国家规定的优待抚恤金、计划生育奖励与扶助金、奖学金、见义勇为等奖励性补助，以及高龄津贴等不计入在内。</a:t>
            </a:r>
            <a:r>
              <a:rPr lang="en-US" altLang="zh-CN" sz="3000" b="1" strike="noStrike" noProof="1">
                <a:solidFill>
                  <a:srgbClr val="000000"/>
                </a:solidFill>
                <a:latin typeface="楷体" charset="-122"/>
                <a:ea typeface="楷体" charset="-122"/>
                <a:cs typeface="楷体" charset="-122"/>
              </a:rPr>
              <a:t>   </a:t>
            </a:r>
            <a:endParaRPr lang="zh-CN" altLang="en-US" sz="30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关于法定义务人无履行义务能力的认定：</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783590" y="836930"/>
            <a:ext cx="11016615" cy="58775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4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法定义务人符合下列情形之一的，应当认定为本实施细则所称的无履行义务能力：</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⑴特困人员；</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⑵60周岁以上的最低生活保障对象；</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⑶70周岁以上的老年人，人均收入低于当地上年人均可支配收入，且其财产符合当地最低生活保障边缘家庭财产状况规定的；</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⑷持有中华人民共和国残疾人证的一级、二级重度残疾人和残疾等级为三级的智力、精神残疾人，本人收入低于当地上年人均可支配收入，且其财产符合当地最低生活保障边缘家庭财产状况规定的；</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⑸无民事行为能力、限制民事行为能力、被宣告失踪或者在监狱服刑的人员，且其财产符合当地最低生活保障边缘家庭财产状况规定的；</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⑹最低生活保障边缘家庭中患有相关部门认定的重特大疾病或者当年患病就医自负费用超过上年度家庭总收入的人员；</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⑺县人民政府规定的其他情形。</a:t>
            </a:r>
            <a:endParaRPr lang="zh-CN" altLang="en-US" sz="2200" b="1" strike="noStrike" noProof="1">
              <a:solidFill>
                <a:srgbClr val="000000"/>
              </a:solidFill>
              <a:latin typeface="楷体" charset="-122"/>
              <a:ea typeface="楷体" charset="-122"/>
              <a:cs typeface="楷体" charset="-122"/>
            </a:endParaRPr>
          </a:p>
          <a:p>
            <a:pPr fontAlgn="base"/>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最低生活保障边缘家庭一般指不符合最低生活保障条件，家庭人均收入低于当地最低生活保障标准2倍，且财产状况符合相关规定的家庭。</a:t>
            </a:r>
            <a:endParaRPr lang="zh-CN" altLang="en-US" sz="2200" b="1" strike="noStrike" noProof="1">
              <a:solidFill>
                <a:srgbClr val="000000"/>
              </a:solidFill>
              <a:latin typeface="楷体" charset="-122"/>
              <a:ea typeface="楷体" charset="-122"/>
              <a:cs typeface="楷体" charset="-122"/>
            </a:endParaRPr>
          </a:p>
          <a:p>
            <a:pPr fontAlgn="base"/>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就医自负费用指经基本医疗保险、大病保险以及各类补充医疗保险、商业保险报销，并实施医疗救助后剩余的费用。</a:t>
            </a:r>
            <a:endParaRPr lang="zh-CN" altLang="en-US" sz="22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关于家庭财产的规定：</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769620" y="908685"/>
            <a:ext cx="11016615" cy="5200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4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特困人员财产状况应同时满足以下条件：</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⑴银行存款（不包括6个月内因病、因学等筹集的存款）、现金、证券、基金、商业保险、债权、互联网金融资产等金融资产总额不超过“当地特困人员基本生活保障标准（元/人月）×保障人数（人）×24（月）”的计算数额。</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⑵居住用房不超过1套（栋），且名下再无其它商品房、商铺、车库（位）、出租类不动产等。</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已拥有1套（栋）居住用房，同时父（祖）辈留下祖屋且申请人不作居住或出租的，不认定为超过住房标准。</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⑶无机动车辆（残疾人功能性补偿代步机动车辆、普通二轮和三轮摩托车除外）、船舶、大型农机具等。</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⑷无经商登记信息。</a:t>
            </a:r>
            <a:endParaRPr lang="zh-CN" altLang="en-US" sz="2200" b="1" strike="noStrike" noProof="1">
              <a:solidFill>
                <a:srgbClr val="000000"/>
              </a:solidFill>
              <a:latin typeface="楷体" charset="-122"/>
              <a:ea typeface="楷体" charset="-122"/>
              <a:cs typeface="楷体" charset="-122"/>
            </a:endParaRPr>
          </a:p>
          <a:p>
            <a:pPr fontAlgn="base"/>
            <a:r>
              <a:rPr lang="zh-CN" altLang="en-US" sz="2200" b="1" strike="noStrike" noProof="1">
                <a:solidFill>
                  <a:srgbClr val="000000"/>
                </a:solidFill>
                <a:latin typeface="楷体" charset="-122"/>
                <a:ea typeface="楷体" charset="-122"/>
                <a:cs typeface="楷体" charset="-122"/>
              </a:rPr>
              <a:t> </a:t>
            </a:r>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若申请人名下查询到经商登记信息，但无经济实体、无收入，或者属于无雇员的小作坊、小卖部，且净收入不超过当地最低生活保障标准的，以及属于原建档立卡贫困户统一参加当地合作社、集体所有制公司等经济组织的，经工作人员调查核实，可视为无经商登记。</a:t>
            </a:r>
            <a:endParaRPr lang="zh-CN" altLang="en-US" sz="22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二</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生活自理能力认定</a:t>
            </a:r>
            <a:endParaRPr lang="zh-CN" altLang="en-US" sz="3200" b="1">
              <a:solidFill>
                <a:srgbClr val="000000"/>
              </a:solidFill>
              <a:latin typeface="微软雅黑" pitchFamily="34" charset="-122"/>
              <a:ea typeface="微软雅黑" pitchFamily="34" charset="-122"/>
            </a:endParaRPr>
          </a:p>
        </p:txBody>
      </p:sp>
      <p:sp>
        <p:nvSpPr>
          <p:cNvPr id="5" name="文本框 4"/>
          <p:cNvSpPr txBox="1"/>
          <p:nvPr/>
        </p:nvSpPr>
        <p:spPr>
          <a:xfrm>
            <a:off x="985838" y="1074738"/>
            <a:ext cx="9718675" cy="47078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a:lnSpc>
                <a:spcPts val="4500"/>
              </a:lnSpc>
            </a:pPr>
            <a:r>
              <a:rPr lang="en-US" altLang="zh-CN" strike="noStrike" noProof="1">
                <a:solidFill>
                  <a:srgbClr val="000000"/>
                </a:solidFill>
                <a:latin typeface="楷体" charset="-122"/>
                <a:ea typeface="楷体" charset="-122"/>
                <a:cs typeface="楷体" charset="-122"/>
              </a:rPr>
              <a:t>     </a:t>
            </a:r>
            <a:r>
              <a:rPr lang="zh-CN" altLang="en-US" strike="noStrike" noProof="1">
                <a:solidFill>
                  <a:srgbClr val="000000"/>
                </a:solidFill>
                <a:latin typeface="楷体" charset="-122"/>
                <a:ea typeface="楷体" charset="-122"/>
                <a:cs typeface="楷体" charset="-122"/>
              </a:rPr>
              <a:t> </a:t>
            </a:r>
            <a:r>
              <a:rPr lang="en-US" altLang="zh-CN" strike="noStrike" noProof="1">
                <a:solidFill>
                  <a:srgbClr val="000000"/>
                </a:solidFill>
                <a:latin typeface="楷体" charset="-122"/>
                <a:ea typeface="楷体" charset="-122"/>
                <a:cs typeface="楷体" charset="-122"/>
              </a:rPr>
              <a:t> </a:t>
            </a:r>
            <a:r>
              <a:rPr lang="zh-CN" altLang="en-US" sz="3200" b="1" strike="noStrike" noProof="1">
                <a:solidFill>
                  <a:srgbClr val="000000"/>
                </a:solidFill>
                <a:latin typeface="楷体" charset="-122"/>
                <a:ea typeface="楷体" charset="-122"/>
                <a:cs typeface="楷体" charset="-122"/>
              </a:rPr>
              <a:t>特困人员生活自理能力，一般依据以下6项指标综合评估：⑴自主吃饭；⑵自主穿衣；⑶自主上下床；⑷自主如厕；⑸室内自主行走；⑹自主洗澡。</a:t>
            </a:r>
            <a:endParaRPr lang="zh-CN" altLang="en-US" sz="3200" b="1" strike="noStrike" noProof="1">
              <a:solidFill>
                <a:srgbClr val="000000"/>
              </a:solidFill>
              <a:latin typeface="楷体" charset="-122"/>
              <a:ea typeface="楷体" charset="-122"/>
              <a:cs typeface="楷体" charset="-122"/>
            </a:endParaRPr>
          </a:p>
          <a:p>
            <a:pPr>
              <a:lnSpc>
                <a:spcPts val="4500"/>
              </a:lnSpc>
            </a:pPr>
            <a:r>
              <a:rPr lang="en-US" altLang="zh-CN" sz="3200" b="1" strike="noStrike" noProof="1">
                <a:solidFill>
                  <a:srgbClr val="000000"/>
                </a:solidFill>
                <a:latin typeface="楷体" charset="-122"/>
                <a:ea typeface="楷体" charset="-122"/>
                <a:cs typeface="楷体" charset="-122"/>
              </a:rPr>
              <a:t>    </a:t>
            </a:r>
            <a:endParaRPr lang="en-US" altLang="zh-CN" sz="3200" b="1" strike="noStrike" noProof="1">
              <a:solidFill>
                <a:srgbClr val="000000"/>
              </a:solidFill>
              <a:latin typeface="楷体" charset="-122"/>
              <a:ea typeface="楷体" charset="-122"/>
              <a:cs typeface="楷体" charset="-122"/>
            </a:endParaRPr>
          </a:p>
          <a:p>
            <a:pPr>
              <a:lnSpc>
                <a:spcPts val="4500"/>
              </a:lnSpc>
            </a:pPr>
            <a:r>
              <a:rPr lang="en-US" altLang="zh-CN" sz="3200" b="1" strike="noStrike" noProof="1">
                <a:solidFill>
                  <a:srgbClr val="000000"/>
                </a:solidFill>
                <a:latin typeface="楷体" charset="-122"/>
                <a:ea typeface="楷体" charset="-122"/>
                <a:cs typeface="楷体" charset="-122"/>
              </a:rPr>
              <a:t>    </a:t>
            </a:r>
            <a:r>
              <a:rPr lang="zh-CN" altLang="en-US" sz="3200" b="1" strike="noStrike" noProof="1">
                <a:solidFill>
                  <a:srgbClr val="000000"/>
                </a:solidFill>
                <a:latin typeface="楷体" charset="-122"/>
                <a:ea typeface="楷体" charset="-122"/>
                <a:cs typeface="楷体" charset="-122"/>
              </a:rPr>
              <a:t>6项指标全部达到的，可以视为具备生活自理能力；有3项以下（含3项）指标不能达到的，可以视为部分丧失生活自理能力；有4项以上（含4项）指标不能达到的，可以视为完全丧失生活自理能力。</a:t>
            </a:r>
            <a:endParaRPr lang="zh-CN" altLang="en-US" sz="32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（三）关于特困人员救助供养终止</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626110" y="1124585"/>
            <a:ext cx="10231755" cy="5477510"/>
          </a:xfrm>
          <a:prstGeom prst="rect">
            <a:avLst/>
          </a:prstGeom>
          <a:noFill/>
          <a:ln w="9525">
            <a:noFill/>
          </a:ln>
        </p:spPr>
        <p:txBody>
          <a:bodyPr wrap="square" anchor="t" anchorCtr="0">
            <a:spAutoFit/>
          </a:bodyPr>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特困人员有下列情形之一的，应当及时终止救助供养：</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⑴死亡或者被宣告死亡、被宣告失踪；</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⑵具备或者恢复劳动能力；</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⑶依法被判处刑罚，且在监狱服刑；</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⑷收入和财产状况不再符合本实施细则相关规定；</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⑸法定义务人具有了履行义务能力或者新增具有履行义务能力的法定义务人；</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⑹自愿申请退出救助供养。</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特困人员中的未成年人，可继续享有救助供养待遇至18周岁；年满18周岁仍在接受义务教育或者在普通高中、中等职业和普通高等学校就读的，可继续享有救助供养待遇。</a:t>
            </a:r>
            <a:endParaRPr sz="2400" b="1">
              <a:solidFill>
                <a:srgbClr val="000000"/>
              </a:solidFill>
              <a:latin typeface="楷体" charset="-122"/>
              <a:ea typeface="楷体" charset="-122"/>
            </a:endParaRPr>
          </a:p>
          <a:p>
            <a:pPr>
              <a:lnSpc>
                <a:spcPts val="3000"/>
              </a:lnSpc>
            </a:pPr>
            <a:r>
              <a:rPr lang="en-US" sz="2400" b="1">
                <a:solidFill>
                  <a:srgbClr val="000000"/>
                </a:solidFill>
                <a:latin typeface="楷体" charset="-122"/>
                <a:ea typeface="楷体" charset="-122"/>
              </a:rPr>
              <a:t>    </a:t>
            </a:r>
            <a:r>
              <a:rPr sz="2400" b="1">
                <a:solidFill>
                  <a:srgbClr val="000000"/>
                </a:solidFill>
                <a:latin typeface="楷体" charset="-122"/>
                <a:ea typeface="楷体" charset="-122"/>
              </a:rPr>
              <a:t>县民政局、乡镇人民政府对特困人员每年核查一次，对在核查中或日常工作中发现特困人员不再符合救助供养条件的，应当及时办理终止救助供养手续，并书面告知。</a:t>
            </a:r>
            <a:endParaRPr sz="2400" b="1">
              <a:solidFill>
                <a:srgbClr val="000000"/>
              </a:solidFill>
              <a:latin typeface="楷体" charset="-122"/>
              <a:ea typeface="楷体" charset="-122"/>
            </a:endParaRPr>
          </a:p>
        </p:txBody>
      </p:sp>
    </p:spTree>
  </p:cSld>
  <p:clrMapOvr>
    <a:masterClrMapping/>
  </p:clrMapOvr>
  <p:transition spd="slow" advTm="95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（四）档案资料规范管理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626110" y="1124585"/>
            <a:ext cx="10231755" cy="475615"/>
          </a:xfrm>
          <a:prstGeom prst="rect">
            <a:avLst/>
          </a:prstGeom>
          <a:noFill/>
          <a:ln w="9525">
            <a:noFill/>
          </a:ln>
        </p:spPr>
        <p:txBody>
          <a:bodyPr wrap="square" anchor="t" anchorCtr="0">
            <a:spAutoFit/>
          </a:bodyPr>
          <a:p>
            <a:pPr>
              <a:lnSpc>
                <a:spcPts val="3000"/>
              </a:lnSpc>
            </a:pPr>
            <a:r>
              <a:rPr lang="en-US"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IFOO1@46O6JL{@7[A%)5FNL"/>
          <p:cNvPicPr>
            <a:picLocks noChangeAspect="1"/>
          </p:cNvPicPr>
          <p:nvPr/>
        </p:nvPicPr>
        <p:blipFill>
          <a:blip r:embed="rId1"/>
          <a:stretch>
            <a:fillRect/>
          </a:stretch>
        </p:blipFill>
        <p:spPr>
          <a:xfrm>
            <a:off x="3649980" y="980440"/>
            <a:ext cx="4574540" cy="5560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（四）档案资料规范管理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626110" y="1124585"/>
            <a:ext cx="10231755" cy="475615"/>
          </a:xfrm>
          <a:prstGeom prst="rect">
            <a:avLst/>
          </a:prstGeom>
          <a:noFill/>
          <a:ln w="9525">
            <a:noFill/>
          </a:ln>
        </p:spPr>
        <p:txBody>
          <a:bodyPr wrap="square" anchor="t" anchorCtr="0">
            <a:spAutoFit/>
          </a:bodyPr>
          <a:p>
            <a:pPr>
              <a:lnSpc>
                <a:spcPts val="3000"/>
              </a:lnSpc>
            </a:pPr>
            <a:r>
              <a:rPr lang="en-US"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3" name="图片 2" descr="1H0I8Q1W}PF_GO[8BEH{}7A"/>
          <p:cNvPicPr>
            <a:picLocks noChangeAspect="1"/>
          </p:cNvPicPr>
          <p:nvPr/>
        </p:nvPicPr>
        <p:blipFill>
          <a:blip r:embed="rId1"/>
          <a:stretch>
            <a:fillRect/>
          </a:stretch>
        </p:blipFill>
        <p:spPr>
          <a:xfrm>
            <a:off x="481965" y="1196340"/>
            <a:ext cx="3752215" cy="5195570"/>
          </a:xfrm>
          <a:prstGeom prst="rect">
            <a:avLst/>
          </a:prstGeom>
        </p:spPr>
      </p:pic>
      <p:sp>
        <p:nvSpPr>
          <p:cNvPr id="97281" name="Rectangle 3"/>
          <p:cNvSpPr>
            <a:spLocks noGrp="1"/>
          </p:cNvSpPr>
          <p:nvPr/>
        </p:nvSpPr>
        <p:spPr>
          <a:xfrm>
            <a:off x="8493760" y="1565275"/>
            <a:ext cx="3343275" cy="445706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sz="1400" smtClean="0">
                <a:solidFill>
                  <a:srgbClr val="DA4A44"/>
                </a:solidFill>
                <a:ea typeface="宋体" pitchFamily="2" charset="-122"/>
              </a:rPr>
              <a:t>特困人员审核确认工作时限为</a:t>
            </a:r>
            <a:r>
              <a:rPr lang="en-US" altLang="zh-CN" sz="1400" smtClean="0">
                <a:solidFill>
                  <a:srgbClr val="DA4A44"/>
                </a:solidFill>
                <a:ea typeface="宋体" pitchFamily="2" charset="-122"/>
              </a:rPr>
              <a:t>30</a:t>
            </a:r>
            <a:r>
              <a:rPr lang="zh-CN" altLang="en-US" sz="1400" smtClean="0">
                <a:solidFill>
                  <a:srgbClr val="DA4A44"/>
                </a:solidFill>
                <a:ea typeface="宋体" pitchFamily="2" charset="-122"/>
              </a:rPr>
              <a:t>个工作日（</a:t>
            </a:r>
            <a:r>
              <a:rPr lang="en-US" altLang="zh-CN" sz="1400" smtClean="0">
                <a:solidFill>
                  <a:srgbClr val="DA4A44"/>
                </a:solidFill>
                <a:ea typeface="宋体" pitchFamily="2" charset="-122"/>
              </a:rPr>
              <a:t>42</a:t>
            </a:r>
            <a:r>
              <a:rPr lang="zh-CN" altLang="en-US" sz="1400" smtClean="0">
                <a:solidFill>
                  <a:srgbClr val="DA4A44"/>
                </a:solidFill>
                <a:ea typeface="宋体" pitchFamily="2" charset="-122"/>
              </a:rPr>
              <a:t>天），乡镇</a:t>
            </a:r>
            <a:r>
              <a:rPr lang="en-US" altLang="zh-CN" sz="1400" smtClean="0">
                <a:solidFill>
                  <a:srgbClr val="DA4A44"/>
                </a:solidFill>
                <a:ea typeface="宋体" pitchFamily="2" charset="-122"/>
              </a:rPr>
              <a:t>15</a:t>
            </a:r>
            <a:r>
              <a:rPr lang="zh-CN" altLang="en-US" sz="1400" smtClean="0">
                <a:solidFill>
                  <a:srgbClr val="DA4A44"/>
                </a:solidFill>
                <a:ea typeface="宋体" pitchFamily="2" charset="-122"/>
              </a:rPr>
              <a:t>个工作日（</a:t>
            </a:r>
            <a:r>
              <a:rPr lang="en-US" altLang="zh-CN" sz="1400" smtClean="0">
                <a:solidFill>
                  <a:srgbClr val="DA4A44"/>
                </a:solidFill>
                <a:ea typeface="宋体" pitchFamily="2" charset="-122"/>
              </a:rPr>
              <a:t>21</a:t>
            </a:r>
            <a:r>
              <a:rPr lang="zh-CN" altLang="en-US" sz="1400" smtClean="0">
                <a:solidFill>
                  <a:srgbClr val="DA4A44"/>
                </a:solidFill>
                <a:ea typeface="宋体" pitchFamily="2" charset="-122"/>
              </a:rPr>
              <a:t>天），县局</a:t>
            </a:r>
            <a:r>
              <a:rPr lang="en-US" altLang="zh-CN" sz="1400" smtClean="0">
                <a:solidFill>
                  <a:srgbClr val="DA4A44"/>
                </a:solidFill>
                <a:ea typeface="宋体" pitchFamily="2" charset="-122"/>
              </a:rPr>
              <a:t>15</a:t>
            </a:r>
            <a:r>
              <a:rPr lang="zh-CN" altLang="en-US" sz="1400" smtClean="0">
                <a:solidFill>
                  <a:srgbClr val="DA4A44"/>
                </a:solidFill>
                <a:ea typeface="宋体" pitchFamily="2" charset="-122"/>
              </a:rPr>
              <a:t>个工作日（</a:t>
            </a:r>
            <a:r>
              <a:rPr lang="en-US" altLang="zh-CN" sz="1400" smtClean="0">
                <a:solidFill>
                  <a:srgbClr val="DA4A44"/>
                </a:solidFill>
                <a:ea typeface="宋体" pitchFamily="2" charset="-122"/>
              </a:rPr>
              <a:t>21</a:t>
            </a:r>
            <a:r>
              <a:rPr lang="zh-CN" altLang="en-US" sz="1400" smtClean="0">
                <a:solidFill>
                  <a:srgbClr val="DA4A44"/>
                </a:solidFill>
                <a:ea typeface="宋体" pitchFamily="2" charset="-122"/>
              </a:rPr>
              <a:t>天）。</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例：申请时间为</a:t>
            </a:r>
            <a:r>
              <a:rPr lang="en-US" altLang="zh-CN" sz="1400" smtClean="0">
                <a:solidFill>
                  <a:srgbClr val="DA4A44"/>
                </a:solidFill>
                <a:ea typeface="宋体" pitchFamily="2" charset="-122"/>
              </a:rPr>
              <a:t>8</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20</a:t>
            </a:r>
            <a:r>
              <a:rPr lang="zh-CN" altLang="en-US" sz="1400" smtClean="0">
                <a:solidFill>
                  <a:srgbClr val="DA4A44"/>
                </a:solidFill>
                <a:ea typeface="宋体" pitchFamily="2" charset="-122"/>
              </a:rPr>
              <a:t>日，入户调查时间区间为年</a:t>
            </a:r>
            <a:r>
              <a:rPr lang="en-US" altLang="zh-CN" sz="1400" smtClean="0">
                <a:solidFill>
                  <a:srgbClr val="DA4A44"/>
                </a:solidFill>
                <a:ea typeface="宋体" pitchFamily="2" charset="-122"/>
              </a:rPr>
              <a:t>8</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20</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-29</a:t>
            </a:r>
            <a:r>
              <a:rPr lang="zh-CN" altLang="en-US" sz="1400" smtClean="0">
                <a:solidFill>
                  <a:srgbClr val="DA4A44"/>
                </a:solidFill>
                <a:ea typeface="宋体" pitchFamily="2" charset="-122"/>
              </a:rPr>
              <a:t>日，乡镇审核时间为年</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1</a:t>
            </a:r>
            <a:r>
              <a:rPr lang="zh-CN" altLang="en-US" sz="1400" smtClean="0">
                <a:solidFill>
                  <a:srgbClr val="DA4A44"/>
                </a:solidFill>
                <a:ea typeface="宋体" pitchFamily="2" charset="-122"/>
              </a:rPr>
              <a:t>日，公示时间为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a:t>
            </a:r>
            <a:r>
              <a:rPr lang="zh-CN" altLang="en-US" sz="1400" smtClean="0">
                <a:solidFill>
                  <a:srgbClr val="DA4A44"/>
                </a:solidFill>
                <a:ea typeface="宋体" pitchFamily="2" charset="-122"/>
              </a:rPr>
              <a:t>日至</a:t>
            </a:r>
            <a:r>
              <a:rPr lang="en-US" altLang="zh-CN" sz="1400" smtClean="0">
                <a:solidFill>
                  <a:srgbClr val="DA4A44"/>
                </a:solidFill>
                <a:ea typeface="宋体" pitchFamily="2" charset="-122"/>
              </a:rPr>
              <a:t>8</a:t>
            </a:r>
            <a:r>
              <a:rPr lang="zh-CN" altLang="en-US" sz="1400" smtClean="0">
                <a:solidFill>
                  <a:srgbClr val="DA4A44"/>
                </a:solidFill>
                <a:ea typeface="宋体" pitchFamily="2" charset="-122"/>
              </a:rPr>
              <a:t>日，上报时间为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日。（审核公示上报共</a:t>
            </a:r>
            <a:r>
              <a:rPr lang="en-US" altLang="zh-CN" sz="1400" smtClean="0">
                <a:solidFill>
                  <a:srgbClr val="DA4A44"/>
                </a:solidFill>
                <a:ea typeface="宋体" pitchFamily="2" charset="-122"/>
              </a:rPr>
              <a:t>11</a:t>
            </a:r>
            <a:r>
              <a:rPr lang="zh-CN" altLang="en-US" sz="1400" smtClean="0">
                <a:solidFill>
                  <a:srgbClr val="DA4A44"/>
                </a:solidFill>
                <a:ea typeface="宋体" pitchFamily="2" charset="-122"/>
              </a:rPr>
              <a:t>天，公示为</a:t>
            </a:r>
            <a:r>
              <a:rPr lang="en-US" altLang="zh-CN" sz="1400" smtClean="0">
                <a:solidFill>
                  <a:srgbClr val="DA4A44"/>
                </a:solidFill>
                <a:ea typeface="宋体" pitchFamily="2" charset="-122"/>
              </a:rPr>
              <a:t>7</a:t>
            </a:r>
            <a:r>
              <a:rPr lang="zh-CN" altLang="en-US" sz="1400" smtClean="0">
                <a:solidFill>
                  <a:srgbClr val="DA4A44"/>
                </a:solidFill>
                <a:ea typeface="宋体" pitchFamily="2" charset="-122"/>
              </a:rPr>
              <a:t>天），县局审批为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30</a:t>
            </a:r>
            <a:r>
              <a:rPr lang="zh-CN" altLang="en-US" sz="1400" smtClean="0">
                <a:solidFill>
                  <a:srgbClr val="DA4A44"/>
                </a:solidFill>
                <a:ea typeface="宋体" pitchFamily="2" charset="-122"/>
              </a:rPr>
              <a:t>日（抽查确认共</a:t>
            </a:r>
            <a:r>
              <a:rPr lang="en-US" altLang="zh-CN" sz="1400" smtClean="0">
                <a:solidFill>
                  <a:srgbClr val="DA4A44"/>
                </a:solidFill>
                <a:ea typeface="宋体" pitchFamily="2" charset="-122"/>
              </a:rPr>
              <a:t>21</a:t>
            </a:r>
            <a:r>
              <a:rPr lang="zh-CN" altLang="en-US" sz="1400" smtClean="0">
                <a:solidFill>
                  <a:srgbClr val="DA4A44"/>
                </a:solidFill>
                <a:ea typeface="宋体" pitchFamily="2" charset="-122"/>
              </a:rPr>
              <a:t>天，确认后进行长期公示，公示时间就是审批时间）</a:t>
            </a:r>
            <a:endParaRPr lang="zh-CN" altLang="en-US" sz="1400" smtClean="0">
              <a:solidFill>
                <a:srgbClr val="DA4A44"/>
              </a:solidFill>
              <a:ea typeface="宋体" pitchFamily="2" charset="-122"/>
            </a:endParaRPr>
          </a:p>
        </p:txBody>
      </p:sp>
      <p:pic>
        <p:nvPicPr>
          <p:cNvPr id="6" name="图片 5" descr="QH@H`LK15LKPAW[BKAQR9IP"/>
          <p:cNvPicPr>
            <a:picLocks noChangeAspect="1"/>
          </p:cNvPicPr>
          <p:nvPr/>
        </p:nvPicPr>
        <p:blipFill>
          <a:blip r:embed="rId2"/>
          <a:stretch>
            <a:fillRect/>
          </a:stretch>
        </p:blipFill>
        <p:spPr>
          <a:xfrm>
            <a:off x="4298315" y="1310005"/>
            <a:ext cx="3703320" cy="508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 name="Freeform 8"/>
          <p:cNvSpPr/>
          <p:nvPr/>
        </p:nvSpPr>
        <p:spPr>
          <a:xfrm>
            <a:off x="715963" y="1379538"/>
            <a:ext cx="1982787" cy="2281237"/>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2603" h="2603">
                <a:moveTo>
                  <a:pt x="129" y="0"/>
                </a:moveTo>
                <a:lnTo>
                  <a:pt x="2474" y="0"/>
                </a:lnTo>
                <a:cubicBezTo>
                  <a:pt x="2545" y="0"/>
                  <a:pt x="2603" y="58"/>
                  <a:pt x="2603" y="129"/>
                </a:cubicBezTo>
                <a:lnTo>
                  <a:pt x="2603" y="2474"/>
                </a:lnTo>
                <a:cubicBezTo>
                  <a:pt x="2603" y="2545"/>
                  <a:pt x="2545" y="2603"/>
                  <a:pt x="2474" y="2603"/>
                </a:cubicBezTo>
                <a:lnTo>
                  <a:pt x="129" y="2603"/>
                </a:lnTo>
                <a:cubicBezTo>
                  <a:pt x="58" y="2603"/>
                  <a:pt x="0" y="2545"/>
                  <a:pt x="0" y="2474"/>
                </a:cubicBezTo>
                <a:lnTo>
                  <a:pt x="0" y="129"/>
                </a:lnTo>
                <a:cubicBezTo>
                  <a:pt x="0" y="58"/>
                  <a:pt x="58" y="0"/>
                  <a:pt x="129" y="0"/>
                </a:cubicBezTo>
                <a:close/>
              </a:path>
            </a:pathLst>
          </a:custGeom>
          <a:solidFill>
            <a:schemeClr val="bg2"/>
          </a:solidFill>
          <a:ln w="57150" cap="flat" cmpd="sng">
            <a:solidFill>
              <a:srgbClr val="FFFFFF"/>
            </a:solidFill>
            <a:prstDash val="solid"/>
            <a:miter/>
            <a:headEnd type="none" w="med" len="med"/>
            <a:tailEnd type="none" w="med" len="med"/>
          </a:ln>
        </p:spPr>
        <p:txBody>
          <a:bodyPr/>
          <a:p>
            <a:endParaRPr lang="zh-CN" altLang="en-US"/>
          </a:p>
        </p:txBody>
      </p:sp>
      <p:sp>
        <p:nvSpPr>
          <p:cNvPr id="12" name="文本框 11"/>
          <p:cNvSpPr txBox="1"/>
          <p:nvPr/>
        </p:nvSpPr>
        <p:spPr>
          <a:xfrm>
            <a:off x="1068388" y="1444625"/>
            <a:ext cx="1276350" cy="2216150"/>
          </a:xfrm>
          <a:prstGeom prst="rect">
            <a:avLst/>
          </a:prstGeom>
          <a:noFill/>
          <a:ln w="9525">
            <a:noFill/>
          </a:ln>
        </p:spPr>
        <p:txBody>
          <a:bodyPr wrap="none" anchor="t" anchorCtr="0">
            <a:spAutoFit/>
          </a:bodyPr>
          <a:p>
            <a:r>
              <a:rPr lang="en-US" altLang="zh-CN" sz="13800" b="1" dirty="0">
                <a:solidFill>
                  <a:schemeClr val="accent2"/>
                </a:solidFill>
                <a:latin typeface="微软雅黑" pitchFamily="34" charset="-122"/>
                <a:ea typeface="微软雅黑" pitchFamily="34" charset="-122"/>
              </a:rPr>
              <a:t>1</a:t>
            </a:r>
            <a:endParaRPr lang="zh-CN" altLang="en-US" sz="13800" b="1" dirty="0">
              <a:solidFill>
                <a:schemeClr val="accent2"/>
              </a:solidFill>
              <a:latin typeface="微软雅黑" pitchFamily="34" charset="-122"/>
              <a:ea typeface="微软雅黑" pitchFamily="34" charset="-122"/>
            </a:endParaRPr>
          </a:p>
        </p:txBody>
      </p:sp>
      <p:sp>
        <p:nvSpPr>
          <p:cNvPr id="13" name="矩形 12"/>
          <p:cNvSpPr>
            <a:spLocks noChangeArrowheads="1"/>
          </p:cNvSpPr>
          <p:nvPr/>
        </p:nvSpPr>
        <p:spPr bwMode="auto">
          <a:xfrm>
            <a:off x="3014663" y="1782763"/>
            <a:ext cx="7070725" cy="738505"/>
          </a:xfrm>
          <a:prstGeom prst="rect">
            <a:avLst/>
          </a:prstGeom>
          <a:no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最低生活保障</a:t>
            </a:r>
            <a:r>
              <a:rPr kumimoji="0" lang="zh-CN" altLang="zh-CN"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政策</a:t>
            </a:r>
            <a:endParaRPr kumimoji="0" lang="zh-CN" altLang="en-US"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5" name="TextBox 66"/>
          <p:cNvSpPr txBox="1"/>
          <p:nvPr/>
        </p:nvSpPr>
        <p:spPr>
          <a:xfrm>
            <a:off x="1273810" y="4520565"/>
            <a:ext cx="2513013" cy="398463"/>
          </a:xfrm>
          <a:prstGeom prst="rect">
            <a:avLst/>
          </a:prstGeom>
          <a:noFill/>
          <a:ln w="9525">
            <a:noFill/>
          </a:ln>
        </p:spPr>
        <p:txBody>
          <a:bodyPr anchor="t" anchorCtr="0">
            <a:spAutoFit/>
          </a:bodyPr>
          <a:p>
            <a:r>
              <a:rPr lang="zh-CN" altLang="en-US" sz="2000" b="1" dirty="0">
                <a:solidFill>
                  <a:srgbClr val="000000"/>
                </a:solidFill>
                <a:latin typeface="微软雅黑" pitchFamily="34" charset="-122"/>
                <a:ea typeface="微软雅黑" pitchFamily="34" charset="-122"/>
              </a:rPr>
              <a:t>认定条件</a:t>
            </a:r>
            <a:endParaRPr lang="zh-CN" altLang="en-US" sz="2000" b="1" dirty="0">
              <a:solidFill>
                <a:srgbClr val="000000"/>
              </a:solidFill>
              <a:latin typeface="微软雅黑" pitchFamily="34" charset="-122"/>
              <a:ea typeface="微软雅黑" pitchFamily="34" charset="-122"/>
            </a:endParaRPr>
          </a:p>
        </p:txBody>
      </p:sp>
      <p:sp>
        <p:nvSpPr>
          <p:cNvPr id="24" name="Freeform 21"/>
          <p:cNvSpPr>
            <a:spLocks noEditPoints="1"/>
          </p:cNvSpPr>
          <p:nvPr/>
        </p:nvSpPr>
        <p:spPr bwMode="auto">
          <a:xfrm>
            <a:off x="913448" y="458533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5" name="Freeform 22"/>
          <p:cNvSpPr>
            <a:spLocks noEditPoints="1"/>
          </p:cNvSpPr>
          <p:nvPr/>
        </p:nvSpPr>
        <p:spPr bwMode="auto">
          <a:xfrm>
            <a:off x="2857818" y="458089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6" name="TextBox 15"/>
          <p:cNvSpPr txBox="1"/>
          <p:nvPr/>
        </p:nvSpPr>
        <p:spPr>
          <a:xfrm>
            <a:off x="10103485" y="4503420"/>
            <a:ext cx="2068513" cy="398463"/>
          </a:xfrm>
          <a:prstGeom prst="rect">
            <a:avLst/>
          </a:prstGeom>
          <a:noFill/>
          <a:ln w="9525">
            <a:noFill/>
          </a:ln>
        </p:spPr>
        <p:txBody>
          <a:bodyPr wrap="square" anchor="t" anchorCtr="0">
            <a:spAutoFit/>
          </a:bodyPr>
          <a:p>
            <a:r>
              <a:rPr lang="zh-CN" altLang="en-US" sz="2000" b="1" dirty="0">
                <a:latin typeface="微软雅黑" pitchFamily="34" charset="-122"/>
                <a:ea typeface="微软雅黑" pitchFamily="34" charset="-122"/>
              </a:rPr>
              <a:t>“</a:t>
            </a:r>
            <a:r>
              <a:rPr lang="zh-CN" altLang="en-US" sz="2000" b="1" dirty="0">
                <a:solidFill>
                  <a:srgbClr val="000000"/>
                </a:solidFill>
                <a:latin typeface="微软雅黑" pitchFamily="34" charset="-122"/>
                <a:ea typeface="微软雅黑" pitchFamily="34" charset="-122"/>
              </a:rPr>
              <a:t>单人户”施保</a:t>
            </a:r>
            <a:endParaRPr lang="zh-CN" altLang="en-US" sz="2000" b="1" dirty="0">
              <a:solidFill>
                <a:srgbClr val="000000"/>
              </a:solidFill>
              <a:latin typeface="微软雅黑" pitchFamily="34" charset="-122"/>
              <a:ea typeface="微软雅黑" pitchFamily="34" charset="-122"/>
            </a:endParaRPr>
          </a:p>
        </p:txBody>
      </p:sp>
      <p:sp>
        <p:nvSpPr>
          <p:cNvPr id="32" name="Freeform 22"/>
          <p:cNvSpPr>
            <a:spLocks noEditPoints="1"/>
          </p:cNvSpPr>
          <p:nvPr/>
        </p:nvSpPr>
        <p:spPr bwMode="auto">
          <a:xfrm>
            <a:off x="5088255" y="456819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18" name="Freeform 21"/>
          <p:cNvSpPr>
            <a:spLocks noEditPoints="1"/>
          </p:cNvSpPr>
          <p:nvPr/>
        </p:nvSpPr>
        <p:spPr bwMode="auto">
          <a:xfrm>
            <a:off x="7394258" y="458470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0" name="Freeform 21"/>
          <p:cNvSpPr>
            <a:spLocks noEditPoints="1"/>
          </p:cNvSpPr>
          <p:nvPr/>
        </p:nvSpPr>
        <p:spPr bwMode="auto">
          <a:xfrm>
            <a:off x="914400" y="5228908"/>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3568" name="矩形 20"/>
          <p:cNvSpPr/>
          <p:nvPr/>
        </p:nvSpPr>
        <p:spPr>
          <a:xfrm>
            <a:off x="5368925" y="4502785"/>
            <a:ext cx="1809115"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刚性支出扣减</a:t>
            </a:r>
            <a:endParaRPr lang="zh-CN" altLang="en-US" sz="2000" b="1" dirty="0">
              <a:solidFill>
                <a:srgbClr val="000000"/>
              </a:solidFill>
              <a:latin typeface="微软雅黑" pitchFamily="34" charset="-122"/>
              <a:ea typeface="微软雅黑" pitchFamily="34" charset="-122"/>
            </a:endParaRPr>
          </a:p>
        </p:txBody>
      </p:sp>
      <p:sp>
        <p:nvSpPr>
          <p:cNvPr id="3" name="Freeform 21"/>
          <p:cNvSpPr>
            <a:spLocks noEditPoints="1"/>
          </p:cNvSpPr>
          <p:nvPr/>
        </p:nvSpPr>
        <p:spPr bwMode="auto">
          <a:xfrm>
            <a:off x="9818688" y="454787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4" name="TextBox 65"/>
          <p:cNvSpPr txBox="1"/>
          <p:nvPr/>
        </p:nvSpPr>
        <p:spPr>
          <a:xfrm>
            <a:off x="3104198" y="4520248"/>
            <a:ext cx="1906587"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家庭收入认定</a:t>
            </a:r>
            <a:endParaRPr lang="zh-CN" altLang="en-US" sz="2000" b="1" dirty="0">
              <a:solidFill>
                <a:srgbClr val="000000"/>
              </a:solidFill>
              <a:latin typeface="微软雅黑" pitchFamily="34" charset="-122"/>
              <a:ea typeface="微软雅黑" pitchFamily="34" charset="-122"/>
            </a:endParaRPr>
          </a:p>
        </p:txBody>
      </p:sp>
      <p:sp>
        <p:nvSpPr>
          <p:cNvPr id="6" name="TextBox 65"/>
          <p:cNvSpPr txBox="1"/>
          <p:nvPr/>
        </p:nvSpPr>
        <p:spPr>
          <a:xfrm>
            <a:off x="7692073" y="4520565"/>
            <a:ext cx="1897062" cy="398780"/>
          </a:xfrm>
          <a:prstGeom prst="rect">
            <a:avLst/>
          </a:prstGeom>
          <a:noFill/>
          <a:ln w="9525">
            <a:noFill/>
          </a:ln>
        </p:spPr>
        <p:txBody>
          <a:bodyPr anchor="t" anchorCtr="0">
            <a:spAutoFit/>
          </a:bodyPr>
          <a:p>
            <a:r>
              <a:rPr lang="zh-CN" altLang="en-US" sz="2000" b="1" dirty="0">
                <a:solidFill>
                  <a:srgbClr val="000000"/>
                </a:solidFill>
                <a:latin typeface="微软雅黑" pitchFamily="34" charset="-122"/>
                <a:ea typeface="微软雅黑" pitchFamily="34" charset="-122"/>
              </a:rPr>
              <a:t>家庭财产认定</a:t>
            </a:r>
            <a:endParaRPr lang="zh-CN" altLang="en-US" sz="2000" b="1" dirty="0">
              <a:solidFill>
                <a:srgbClr val="000000"/>
              </a:solidFill>
              <a:latin typeface="微软雅黑" pitchFamily="34" charset="-122"/>
              <a:ea typeface="微软雅黑" pitchFamily="34" charset="-122"/>
            </a:endParaRPr>
          </a:p>
        </p:txBody>
      </p:sp>
      <p:sp>
        <p:nvSpPr>
          <p:cNvPr id="8" name="TextBox 65"/>
          <p:cNvSpPr txBox="1"/>
          <p:nvPr/>
        </p:nvSpPr>
        <p:spPr>
          <a:xfrm>
            <a:off x="1346200" y="5163820"/>
            <a:ext cx="2277745"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档案资料规范管理</a:t>
            </a:r>
            <a:endParaRPr lang="zh-CN" altLang="en-US" sz="2000" b="1" dirty="0">
              <a:solidFill>
                <a:srgbClr val="000000"/>
              </a:solidFill>
              <a:latin typeface="微软雅黑" pitchFamily="34" charset="-122"/>
              <a:ea typeface="微软雅黑" pitchFamily="34" charset="-122"/>
            </a:endParaRPr>
          </a:p>
        </p:txBody>
      </p:sp>
      <p:sp>
        <p:nvSpPr>
          <p:cNvPr id="2" name="Freeform 21"/>
          <p:cNvSpPr>
            <a:spLocks noEditPoints="1"/>
          </p:cNvSpPr>
          <p:nvPr/>
        </p:nvSpPr>
        <p:spPr bwMode="auto">
          <a:xfrm>
            <a:off x="3787140" y="5228908"/>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7" name="TextBox 65"/>
          <p:cNvSpPr txBox="1"/>
          <p:nvPr/>
        </p:nvSpPr>
        <p:spPr>
          <a:xfrm>
            <a:off x="4230370" y="5163820"/>
            <a:ext cx="2277745" cy="41783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工作建议</a:t>
            </a:r>
            <a:endParaRPr lang="zh-CN" altLang="en-US" sz="2000" b="1" dirty="0">
              <a:solidFill>
                <a:srgbClr val="000000"/>
              </a:solidFill>
              <a:latin typeface="微软雅黑" pitchFamily="34" charset="-122"/>
              <a:ea typeface="微软雅黑" pitchFamily="34" charset="-122"/>
            </a:endParaRPr>
          </a:p>
        </p:txBody>
      </p:sp>
    </p:spTree>
  </p:cSld>
  <p:clrMapOvr>
    <a:masterClrMapping/>
  </p:clrMapOvr>
  <p:transition spd="slow" advTm="4501">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（四）档案资料规范管理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626110" y="1125220"/>
            <a:ext cx="10231755" cy="475615"/>
          </a:xfrm>
          <a:prstGeom prst="rect">
            <a:avLst/>
          </a:prstGeom>
          <a:noFill/>
          <a:ln w="9525">
            <a:noFill/>
          </a:ln>
        </p:spPr>
        <p:txBody>
          <a:bodyPr wrap="square" anchor="t" anchorCtr="0">
            <a:spAutoFit/>
          </a:bodyPr>
          <a:p>
            <a:pPr>
              <a:lnSpc>
                <a:spcPts val="3000"/>
              </a:lnSpc>
            </a:pPr>
            <a:r>
              <a:rPr lang="en-US"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3" name="图片 2" descr="HY@VD{`RK3QFU(({RJ2`9PY"/>
          <p:cNvPicPr>
            <a:picLocks noChangeAspect="1"/>
          </p:cNvPicPr>
          <p:nvPr/>
        </p:nvPicPr>
        <p:blipFill>
          <a:blip r:embed="rId1"/>
          <a:stretch>
            <a:fillRect/>
          </a:stretch>
        </p:blipFill>
        <p:spPr>
          <a:xfrm>
            <a:off x="1634490" y="1052830"/>
            <a:ext cx="5010785" cy="5553075"/>
          </a:xfrm>
          <a:prstGeom prst="rect">
            <a:avLst/>
          </a:prstGeom>
        </p:spPr>
      </p:pic>
      <p:sp>
        <p:nvSpPr>
          <p:cNvPr id="97281" name="Rectangle 3"/>
          <p:cNvSpPr>
            <a:spLocks noGrp="1"/>
          </p:cNvSpPr>
          <p:nvPr/>
        </p:nvSpPr>
        <p:spPr>
          <a:xfrm>
            <a:off x="7251065" y="1412875"/>
            <a:ext cx="3343275" cy="445706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sz="1400" smtClean="0">
                <a:solidFill>
                  <a:srgbClr val="DA4A44"/>
                </a:solidFill>
                <a:ea typeface="宋体" pitchFamily="2" charset="-122"/>
              </a:rPr>
              <a:t>特困人员处理能力评估工作与对象认定同步进行，所填时间必须与审核确认表上的时间一致，即：乡镇意见的时间为乡镇审核时间</a:t>
            </a:r>
            <a:r>
              <a:rPr lang="zh-CN" altLang="en-US" sz="1400" smtClean="0">
                <a:solidFill>
                  <a:srgbClr val="DA4A44"/>
                </a:solidFill>
                <a:ea typeface="宋体" pitchFamily="2" charset="-122"/>
              </a:rPr>
              <a:t>，县局意见时间为县局确认时间。</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乡镇评估人员为乡镇包村领导，包村干部，村干部</a:t>
            </a:r>
            <a:r>
              <a:rPr lang="en-US" altLang="zh-CN" sz="1400" smtClean="0">
                <a:solidFill>
                  <a:srgbClr val="DA4A44"/>
                </a:solidFill>
                <a:ea typeface="宋体" pitchFamily="2" charset="-122"/>
              </a:rPr>
              <a:t>3</a:t>
            </a:r>
            <a:r>
              <a:rPr lang="zh-CN" altLang="en-US" sz="1400" smtClean="0">
                <a:solidFill>
                  <a:srgbClr val="DA4A44"/>
                </a:solidFill>
                <a:ea typeface="宋体" pitchFamily="2" charset="-122"/>
              </a:rPr>
              <a:t>人。</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县局评估人员也是</a:t>
            </a:r>
            <a:r>
              <a:rPr lang="en-US" altLang="zh-CN" sz="1400" smtClean="0">
                <a:solidFill>
                  <a:srgbClr val="DA4A44"/>
                </a:solidFill>
                <a:ea typeface="宋体" pitchFamily="2" charset="-122"/>
              </a:rPr>
              <a:t>3</a:t>
            </a:r>
            <a:r>
              <a:rPr lang="zh-CN" altLang="en-US" sz="1400" smtClean="0">
                <a:solidFill>
                  <a:srgbClr val="DA4A44"/>
                </a:solidFill>
                <a:ea typeface="宋体" pitchFamily="2" charset="-122"/>
              </a:rPr>
              <a:t>人。</a:t>
            </a: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9591">
        <p:random/>
      </p:transition>
    </mc:Choice>
    <mc:Fallback>
      <p:transition spd="slow" advTm="959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298450" y="460375"/>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4" name="矩形 3"/>
          <p:cNvSpPr/>
          <p:nvPr/>
        </p:nvSpPr>
        <p:spPr>
          <a:xfrm>
            <a:off x="1509713" y="2403475"/>
            <a:ext cx="6599237"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21" name="矩形 20"/>
          <p:cNvSpPr/>
          <p:nvPr/>
        </p:nvSpPr>
        <p:spPr>
          <a:xfrm>
            <a:off x="1479550" y="4216400"/>
            <a:ext cx="6629400" cy="396875"/>
          </a:xfrm>
          <a:prstGeom prst="rect">
            <a:avLst/>
          </a:prstGeom>
          <a:noFill/>
          <a:ln w="9525">
            <a:noFill/>
          </a:ln>
        </p:spPr>
        <p:txBody>
          <a:bodyPr anchor="t" anchorCtr="0">
            <a:spAutoFit/>
          </a:bodyPr>
          <a:p>
            <a:pPr algn="just">
              <a:lnSpc>
                <a:spcPts val="2400"/>
              </a:lnSpc>
              <a:spcAft>
                <a:spcPts val="750"/>
              </a:spcAft>
            </a:pPr>
            <a:endParaRPr lang="zh-CN" altLang="en-US" sz="1600" dirty="0">
              <a:solidFill>
                <a:srgbClr val="393939"/>
              </a:solidFill>
              <a:latin typeface="微软雅黑" pitchFamily="34" charset="-122"/>
              <a:ea typeface="微软雅黑" pitchFamily="34" charset="-122"/>
            </a:endParaRPr>
          </a:p>
        </p:txBody>
      </p:sp>
      <p:sp>
        <p:nvSpPr>
          <p:cNvPr id="45061" name="文本框 5"/>
          <p:cNvSpPr txBox="1"/>
          <p:nvPr/>
        </p:nvSpPr>
        <p:spPr>
          <a:xfrm>
            <a:off x="793750" y="460375"/>
            <a:ext cx="7529513"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（四）档案资料规范管理</a:t>
            </a:r>
            <a:endParaRPr lang="zh-CN" altLang="en-US" sz="3200" b="1">
              <a:solidFill>
                <a:srgbClr val="000000"/>
              </a:solidFill>
              <a:latin typeface="微软雅黑" pitchFamily="34" charset="-122"/>
              <a:ea typeface="微软雅黑" pitchFamily="34" charset="-122"/>
            </a:endParaRPr>
          </a:p>
        </p:txBody>
      </p:sp>
      <p:sp>
        <p:nvSpPr>
          <p:cNvPr id="45062" name="文本框 6"/>
          <p:cNvSpPr txBox="1"/>
          <p:nvPr/>
        </p:nvSpPr>
        <p:spPr>
          <a:xfrm>
            <a:off x="626110" y="1125220"/>
            <a:ext cx="10231755" cy="475615"/>
          </a:xfrm>
          <a:prstGeom prst="rect">
            <a:avLst/>
          </a:prstGeom>
          <a:noFill/>
          <a:ln w="9525">
            <a:noFill/>
          </a:ln>
        </p:spPr>
        <p:txBody>
          <a:bodyPr wrap="square" anchor="t" anchorCtr="0">
            <a:spAutoFit/>
          </a:bodyPr>
          <a:p>
            <a:pPr>
              <a:lnSpc>
                <a:spcPts val="3000"/>
              </a:lnSpc>
            </a:pPr>
            <a:r>
              <a:rPr lang="en-US" sz="2400" b="1">
                <a:solidFill>
                  <a:srgbClr val="000000"/>
                </a:solidFill>
                <a:latin typeface="楷体" charset="-122"/>
                <a:ea typeface="楷体" charset="-122"/>
              </a:rPr>
              <a:t>    </a:t>
            </a:r>
            <a:endParaRPr sz="2400" b="1">
              <a:solidFill>
                <a:srgbClr val="000000"/>
              </a:solidFill>
              <a:latin typeface="楷体" charset="-122"/>
              <a:ea typeface="楷体" charset="-122"/>
            </a:endParaRPr>
          </a:p>
        </p:txBody>
      </p:sp>
      <p:pic>
        <p:nvPicPr>
          <p:cNvPr id="2" name="图片 1" descr="I]W_X0LEUI$06B52OX$)_IN"/>
          <p:cNvPicPr>
            <a:picLocks noChangeAspect="1"/>
          </p:cNvPicPr>
          <p:nvPr/>
        </p:nvPicPr>
        <p:blipFill>
          <a:blip r:embed="rId1"/>
          <a:stretch>
            <a:fillRect/>
          </a:stretch>
        </p:blipFill>
        <p:spPr>
          <a:xfrm>
            <a:off x="3794125" y="1125220"/>
            <a:ext cx="3742055" cy="5616575"/>
          </a:xfrm>
          <a:prstGeom prst="rect">
            <a:avLst/>
          </a:prstGeom>
        </p:spPr>
      </p:pic>
    </p:spTree>
  </p:cSld>
  <p:clrMapOvr>
    <a:masterClrMapping/>
  </p:clrMapOvr>
  <p:transition spd="slow" advTm="95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2" presetClass="entr" presetSubtype="8" fill="hold" grpId="0" nodeType="afterEffect" nodePh="1">
                                  <p:stCondLst>
                                    <p:cond delay="0"/>
                                  </p:stCondLst>
                                  <p:endCondLst>
                                    <p:cond delay="0"/>
                                  </p:end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nodePh="1">
                                  <p:stCondLst>
                                    <p:cond delay="0"/>
                                  </p:stCondLst>
                                  <p:endCondLst>
                                    <p:cond delay="0"/>
                                  </p:end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1" name="Freeform 8"/>
          <p:cNvSpPr/>
          <p:nvPr/>
        </p:nvSpPr>
        <p:spPr>
          <a:xfrm>
            <a:off x="715963" y="1379538"/>
            <a:ext cx="1982787" cy="2281237"/>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2603" h="2603">
                <a:moveTo>
                  <a:pt x="129" y="0"/>
                </a:moveTo>
                <a:lnTo>
                  <a:pt x="2474" y="0"/>
                </a:lnTo>
                <a:cubicBezTo>
                  <a:pt x="2545" y="0"/>
                  <a:pt x="2603" y="58"/>
                  <a:pt x="2603" y="129"/>
                </a:cubicBezTo>
                <a:lnTo>
                  <a:pt x="2603" y="2474"/>
                </a:lnTo>
                <a:cubicBezTo>
                  <a:pt x="2603" y="2545"/>
                  <a:pt x="2545" y="2603"/>
                  <a:pt x="2474" y="2603"/>
                </a:cubicBezTo>
                <a:lnTo>
                  <a:pt x="129" y="2603"/>
                </a:lnTo>
                <a:cubicBezTo>
                  <a:pt x="58" y="2603"/>
                  <a:pt x="0" y="2545"/>
                  <a:pt x="0" y="2474"/>
                </a:cubicBezTo>
                <a:lnTo>
                  <a:pt x="0" y="129"/>
                </a:lnTo>
                <a:cubicBezTo>
                  <a:pt x="0" y="58"/>
                  <a:pt x="58" y="0"/>
                  <a:pt x="129" y="0"/>
                </a:cubicBezTo>
                <a:close/>
              </a:path>
            </a:pathLst>
          </a:custGeom>
          <a:solidFill>
            <a:schemeClr val="bg2"/>
          </a:solidFill>
          <a:ln w="57150" cap="flat" cmpd="sng">
            <a:solidFill>
              <a:srgbClr val="FFFFFF"/>
            </a:solidFill>
            <a:prstDash val="solid"/>
            <a:miter/>
            <a:headEnd type="none" w="med" len="med"/>
            <a:tailEnd type="none" w="med" len="med"/>
          </a:ln>
        </p:spPr>
        <p:txBody>
          <a:bodyPr/>
          <a:p>
            <a:endParaRPr lang="zh-CN" altLang="en-US"/>
          </a:p>
        </p:txBody>
      </p:sp>
      <p:sp>
        <p:nvSpPr>
          <p:cNvPr id="12" name="文本框 11"/>
          <p:cNvSpPr txBox="1"/>
          <p:nvPr/>
        </p:nvSpPr>
        <p:spPr>
          <a:xfrm>
            <a:off x="1068388" y="1444625"/>
            <a:ext cx="1263650" cy="2214880"/>
          </a:xfrm>
          <a:prstGeom prst="rect">
            <a:avLst/>
          </a:prstGeom>
          <a:noFill/>
          <a:ln w="9525">
            <a:noFill/>
          </a:ln>
        </p:spPr>
        <p:txBody>
          <a:bodyPr wrap="none" anchor="t" anchorCtr="0">
            <a:spAutoFit/>
          </a:bodyPr>
          <a:p>
            <a:r>
              <a:rPr lang="en-US" altLang="zh-CN" sz="13800" b="1" dirty="0">
                <a:solidFill>
                  <a:schemeClr val="accent2"/>
                </a:solidFill>
                <a:latin typeface="微软雅黑" pitchFamily="34" charset="-122"/>
                <a:ea typeface="微软雅黑" pitchFamily="34" charset="-122"/>
              </a:rPr>
              <a:t>3</a:t>
            </a:r>
            <a:endParaRPr lang="zh-CN" altLang="en-US" sz="13800" b="1" dirty="0">
              <a:solidFill>
                <a:schemeClr val="accent2"/>
              </a:solidFill>
              <a:latin typeface="微软雅黑" pitchFamily="34" charset="-122"/>
              <a:ea typeface="微软雅黑" pitchFamily="34" charset="-122"/>
            </a:endParaRPr>
          </a:p>
        </p:txBody>
      </p:sp>
      <p:sp>
        <p:nvSpPr>
          <p:cNvPr id="13" name="矩形 12"/>
          <p:cNvSpPr>
            <a:spLocks noChangeArrowheads="1"/>
          </p:cNvSpPr>
          <p:nvPr/>
        </p:nvSpPr>
        <p:spPr bwMode="auto">
          <a:xfrm>
            <a:off x="3014663" y="1782763"/>
            <a:ext cx="7070725" cy="738505"/>
          </a:xfrm>
          <a:prstGeom prst="rect">
            <a:avLst/>
          </a:prstGeom>
          <a:no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临时救助</a:t>
            </a:r>
            <a:r>
              <a:rPr kumimoji="0" lang="zh-CN" altLang="zh-CN"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rPr>
              <a:t>政策</a:t>
            </a:r>
            <a:endParaRPr kumimoji="0" lang="zh-CN" altLang="en-US" sz="4800" b="1" i="0" u="none" strike="noStrike" kern="1200" cap="none" spc="0" normalizeH="0" baseline="0" noProof="0" dirty="0">
              <a:ln>
                <a:noFill/>
              </a:ln>
              <a:solidFill>
                <a:srgbClr val="000000"/>
              </a:solidFill>
              <a:effectLst/>
              <a:uLnTx/>
              <a:uFillTx/>
              <a:latin typeface="微软雅黑" pitchFamily="34" charset="-122"/>
              <a:ea typeface="微软雅黑" pitchFamily="34" charset="-122"/>
              <a:cs typeface="+mn-cs"/>
            </a:endParaRPr>
          </a:p>
        </p:txBody>
      </p:sp>
      <p:sp>
        <p:nvSpPr>
          <p:cNvPr id="15" name="TextBox 66"/>
          <p:cNvSpPr txBox="1"/>
          <p:nvPr/>
        </p:nvSpPr>
        <p:spPr>
          <a:xfrm>
            <a:off x="2929890" y="4508500"/>
            <a:ext cx="2513013" cy="398780"/>
          </a:xfrm>
          <a:prstGeom prst="rect">
            <a:avLst/>
          </a:prstGeom>
          <a:noFill/>
          <a:ln w="9525">
            <a:noFill/>
          </a:ln>
        </p:spPr>
        <p:txBody>
          <a:bodyPr anchor="t" anchorCtr="0">
            <a:spAutoFit/>
          </a:bodyPr>
          <a:p>
            <a:r>
              <a:rPr lang="zh-CN" altLang="en-US" sz="2000" b="1" dirty="0">
                <a:solidFill>
                  <a:srgbClr val="000000"/>
                </a:solidFill>
                <a:latin typeface="微软雅黑" pitchFamily="34" charset="-122"/>
                <a:ea typeface="微软雅黑" pitchFamily="34" charset="-122"/>
              </a:rPr>
              <a:t>对象范围</a:t>
            </a:r>
            <a:endParaRPr lang="zh-CN" altLang="en-US" sz="2000" b="1" dirty="0">
              <a:solidFill>
                <a:srgbClr val="000000"/>
              </a:solidFill>
              <a:latin typeface="微软雅黑" pitchFamily="34" charset="-122"/>
              <a:ea typeface="微软雅黑" pitchFamily="34" charset="-122"/>
            </a:endParaRPr>
          </a:p>
        </p:txBody>
      </p:sp>
      <p:sp>
        <p:nvSpPr>
          <p:cNvPr id="24" name="Freeform 21"/>
          <p:cNvSpPr>
            <a:spLocks noEditPoints="1"/>
          </p:cNvSpPr>
          <p:nvPr/>
        </p:nvSpPr>
        <p:spPr bwMode="auto">
          <a:xfrm>
            <a:off x="2591118" y="457327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5" name="Freeform 22"/>
          <p:cNvSpPr>
            <a:spLocks noEditPoints="1"/>
          </p:cNvSpPr>
          <p:nvPr/>
        </p:nvSpPr>
        <p:spPr bwMode="auto">
          <a:xfrm>
            <a:off x="5172393" y="456755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26" name="TextBox 15"/>
          <p:cNvSpPr txBox="1"/>
          <p:nvPr/>
        </p:nvSpPr>
        <p:spPr>
          <a:xfrm>
            <a:off x="2929890" y="5379720"/>
            <a:ext cx="2247265"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档案资料规范管理</a:t>
            </a:r>
            <a:endParaRPr lang="zh-CN" altLang="en-US" sz="2000" b="1" dirty="0">
              <a:solidFill>
                <a:srgbClr val="000000"/>
              </a:solidFill>
              <a:latin typeface="微软雅黑" pitchFamily="34" charset="-122"/>
              <a:ea typeface="微软雅黑" pitchFamily="34" charset="-122"/>
            </a:endParaRPr>
          </a:p>
        </p:txBody>
      </p:sp>
      <p:sp>
        <p:nvSpPr>
          <p:cNvPr id="32" name="Freeform 22"/>
          <p:cNvSpPr>
            <a:spLocks noEditPoints="1"/>
          </p:cNvSpPr>
          <p:nvPr/>
        </p:nvSpPr>
        <p:spPr bwMode="auto">
          <a:xfrm>
            <a:off x="7898765" y="458597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tx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3" name="Freeform 21"/>
          <p:cNvSpPr>
            <a:spLocks noEditPoints="1"/>
          </p:cNvSpPr>
          <p:nvPr/>
        </p:nvSpPr>
        <p:spPr bwMode="auto">
          <a:xfrm>
            <a:off x="2591118" y="544512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tx1"/>
          </a:solidFill>
          <a:ln>
            <a:noFill/>
          </a:ln>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solidFill>
              <a:effectLst/>
              <a:uLnTx/>
              <a:uFillTx/>
              <a:latin typeface="+mj-ea"/>
              <a:ea typeface="+mj-ea"/>
              <a:cs typeface="+mn-cs"/>
            </a:endParaRPr>
          </a:p>
        </p:txBody>
      </p:sp>
      <p:sp>
        <p:nvSpPr>
          <p:cNvPr id="4" name="TextBox 65"/>
          <p:cNvSpPr txBox="1"/>
          <p:nvPr/>
        </p:nvSpPr>
        <p:spPr>
          <a:xfrm>
            <a:off x="5514658" y="4501833"/>
            <a:ext cx="1906587" cy="398780"/>
          </a:xfrm>
          <a:prstGeom prst="rect">
            <a:avLst/>
          </a:prstGeom>
          <a:noFill/>
          <a:ln w="9525">
            <a:noFill/>
          </a:ln>
        </p:spPr>
        <p:txBody>
          <a:bodyPr wrap="square" anchor="t" anchorCtr="0">
            <a:spAutoFit/>
          </a:bodyPr>
          <a:p>
            <a:r>
              <a:rPr lang="zh-CN" altLang="en-US" sz="2000" b="1" dirty="0">
                <a:solidFill>
                  <a:srgbClr val="000000"/>
                </a:solidFill>
                <a:latin typeface="微软雅黑" pitchFamily="34" charset="-122"/>
                <a:ea typeface="微软雅黑" pitchFamily="34" charset="-122"/>
              </a:rPr>
              <a:t>审批权限</a:t>
            </a:r>
            <a:endParaRPr lang="zh-CN" altLang="en-US" sz="2000" b="1" dirty="0">
              <a:solidFill>
                <a:srgbClr val="000000"/>
              </a:solidFill>
              <a:latin typeface="微软雅黑" pitchFamily="34" charset="-122"/>
              <a:ea typeface="微软雅黑" pitchFamily="34" charset="-122"/>
            </a:endParaRPr>
          </a:p>
        </p:txBody>
      </p:sp>
      <p:sp>
        <p:nvSpPr>
          <p:cNvPr id="6" name="TextBox 65"/>
          <p:cNvSpPr txBox="1"/>
          <p:nvPr/>
        </p:nvSpPr>
        <p:spPr>
          <a:xfrm>
            <a:off x="8186738" y="4502150"/>
            <a:ext cx="1897062" cy="398780"/>
          </a:xfrm>
          <a:prstGeom prst="rect">
            <a:avLst/>
          </a:prstGeom>
          <a:noFill/>
          <a:ln w="9525">
            <a:noFill/>
          </a:ln>
        </p:spPr>
        <p:txBody>
          <a:bodyPr anchor="t" anchorCtr="0">
            <a:spAutoFit/>
          </a:bodyPr>
          <a:p>
            <a:r>
              <a:rPr lang="zh-CN" altLang="en-US" sz="2000" b="1" dirty="0">
                <a:solidFill>
                  <a:srgbClr val="000000"/>
                </a:solidFill>
                <a:latin typeface="微软雅黑" pitchFamily="34" charset="-122"/>
                <a:ea typeface="微软雅黑" pitchFamily="34" charset="-122"/>
              </a:rPr>
              <a:t>救助标准</a:t>
            </a:r>
            <a:endParaRPr lang="zh-CN" altLang="en-US" sz="2000" b="1" dirty="0">
              <a:solidFill>
                <a:srgbClr val="000000"/>
              </a:solidFill>
              <a:latin typeface="微软雅黑" pitchFamily="34" charset="-122"/>
              <a:ea typeface="微软雅黑" pitchFamily="34" charset="-122"/>
            </a:endParaRPr>
          </a:p>
        </p:txBody>
      </p:sp>
    </p:spTree>
  </p:cSld>
  <p:clrMapOvr>
    <a:masterClrMapping/>
  </p:clrMapOvr>
  <p:transition spd="slow" advTm="4501">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一</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对象范围</a:t>
            </a:r>
            <a:endParaRPr lang="zh-CN" altLang="en-US" sz="3200" b="1">
              <a:solidFill>
                <a:srgbClr val="000000"/>
              </a:solidFill>
              <a:latin typeface="微软雅黑" pitchFamily="34" charset="-122"/>
              <a:ea typeface="微软雅黑" pitchFamily="34" charset="-122"/>
            </a:endParaRPr>
          </a:p>
        </p:txBody>
      </p:sp>
      <p:sp>
        <p:nvSpPr>
          <p:cNvPr id="5" name="文本框 4"/>
          <p:cNvSpPr txBox="1"/>
          <p:nvPr/>
        </p:nvSpPr>
        <p:spPr>
          <a:xfrm>
            <a:off x="842010" y="1772920"/>
            <a:ext cx="10320655" cy="34150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800" b="1" strike="noStrike" noProof="1">
                <a:solidFill>
                  <a:srgbClr val="000000"/>
                </a:solidFill>
                <a:latin typeface="楷体" charset="-122"/>
                <a:ea typeface="楷体" charset="-122"/>
                <a:cs typeface="楷体" charset="-122"/>
              </a:rPr>
              <a:t>    </a:t>
            </a:r>
            <a:r>
              <a:rPr lang="zh-CN" altLang="en-US" sz="3600" b="1" strike="noStrike" noProof="1">
                <a:solidFill>
                  <a:srgbClr val="000000"/>
                </a:solidFill>
                <a:latin typeface="楷体" charset="-122"/>
                <a:ea typeface="楷体" charset="-122"/>
                <a:cs typeface="楷体" charset="-122"/>
              </a:rPr>
              <a:t>临时救助制度覆盖全体公民，其对象主要包括遭遇突发事件、意外伤害、重大疾病或者其他特殊原因导致基本生活陷入困境，靠自身和家庭无力解决，其他社会救助制度暂时无法覆盖或者救助之后基本生活暂时仍有严重困难的家庭或个人。根据困难情形，可分为支出型和急难型两类救助对象。</a:t>
            </a:r>
            <a:r>
              <a:rPr lang="en-US" altLang="zh-CN" sz="3600" b="1" strike="noStrike" noProof="1">
                <a:solidFill>
                  <a:srgbClr val="000000"/>
                </a:solidFill>
                <a:latin typeface="楷体" charset="-122"/>
                <a:ea typeface="楷体" charset="-122"/>
                <a:cs typeface="楷体" charset="-122"/>
              </a:rPr>
              <a:t> </a:t>
            </a:r>
            <a:r>
              <a:rPr lang="en-US" altLang="zh-CN" sz="2800" b="1" strike="noStrike" noProof="1">
                <a:solidFill>
                  <a:srgbClr val="000000"/>
                </a:solidFill>
                <a:latin typeface="楷体" charset="-122"/>
                <a:ea typeface="楷体" charset="-122"/>
                <a:cs typeface="楷体" charset="-122"/>
              </a:rPr>
              <a:t>   </a:t>
            </a:r>
            <a:endParaRPr lang="zh-CN" altLang="en-US" sz="28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关于支出型救助对象：</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769620" y="764540"/>
            <a:ext cx="10503535" cy="52622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8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主要包括因家庭成员接受学前、高中和全日制大中专院校教育(不含自费在高收费学校就读、入托、出国留学)以及因医疗、残疾等生活必需支出突然增加超出家庭承受能力，导致基本生活一定时期内出现严重困难的家庭，原则上其家庭人均可支配收入应低于本县上年度人均可支配收入（农村为</a:t>
            </a:r>
            <a:r>
              <a:rPr lang="en-US" altLang="zh-CN" sz="2200" b="1" strike="noStrike" noProof="1">
                <a:solidFill>
                  <a:srgbClr val="000000"/>
                </a:solidFill>
                <a:latin typeface="楷体" charset="-122"/>
                <a:ea typeface="楷体" charset="-122"/>
                <a:cs typeface="楷体" charset="-122"/>
              </a:rPr>
              <a:t>10378</a:t>
            </a:r>
            <a:r>
              <a:rPr lang="zh-CN" altLang="en-US" sz="2200" b="1" strike="noStrike" noProof="1">
                <a:solidFill>
                  <a:srgbClr val="000000"/>
                </a:solidFill>
                <a:latin typeface="楷体" charset="-122"/>
                <a:ea typeface="楷体" charset="-122"/>
                <a:cs typeface="楷体" charset="-122"/>
              </a:rPr>
              <a:t>元、城市为</a:t>
            </a:r>
            <a:r>
              <a:rPr lang="en-US" altLang="zh-CN" sz="2200" b="1" strike="noStrike" noProof="1">
                <a:solidFill>
                  <a:srgbClr val="000000"/>
                </a:solidFill>
                <a:latin typeface="楷体" charset="-122"/>
                <a:ea typeface="楷体" charset="-122"/>
                <a:cs typeface="楷体" charset="-122"/>
              </a:rPr>
              <a:t>33491</a:t>
            </a:r>
            <a:r>
              <a:rPr lang="zh-CN" altLang="en-US" sz="2200" b="1" strike="noStrike" noProof="1">
                <a:solidFill>
                  <a:srgbClr val="000000"/>
                </a:solidFill>
                <a:latin typeface="楷体" charset="-122"/>
                <a:ea typeface="楷体" charset="-122"/>
                <a:cs typeface="楷体" charset="-122"/>
              </a:rPr>
              <a:t>元），且家庭财产状况符合当地有关规定的下列人群：</a:t>
            </a:r>
            <a:endParaRPr lang="zh-CN" altLang="en-US" sz="2200" b="1" strike="noStrike" noProof="1">
              <a:solidFill>
                <a:srgbClr val="000000"/>
              </a:solidFill>
              <a:latin typeface="楷体" charset="-122"/>
              <a:ea typeface="楷体" charset="-122"/>
              <a:cs typeface="楷体" charset="-122"/>
            </a:endParaRPr>
          </a:p>
          <a:p>
            <a:pPr fontAlgn="base"/>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(1)已经纳入城乡低保、特困供养或城市脱困解困范围，但因病、因学、因残及其他困难，导致其基本生活仍有严重困难的家庭或个人。已落实全省城乡低保家庭子女普通高校入学资助政策，该生第一学年不再救助，第二学年及以后就学仍有困难的，应及时给予临时救助。</a:t>
            </a:r>
            <a:endParaRPr lang="zh-CN" altLang="en-US" sz="2200" b="1" strike="noStrike" noProof="1">
              <a:solidFill>
                <a:srgbClr val="000000"/>
              </a:solidFill>
              <a:latin typeface="楷体" charset="-122"/>
              <a:ea typeface="楷体" charset="-122"/>
              <a:cs typeface="楷体" charset="-122"/>
            </a:endParaRPr>
          </a:p>
          <a:p>
            <a:pPr fontAlgn="base"/>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(2)边缘易致贫户、低收入家庭(家庭人均收入高于城乡低保标准、低于当年城乡低保标准1.5倍)以及纳入民政部门监测预警对象中因病、因学、因残等刚性支出较大或因失业等收入大幅缩减，导致基本生活出现严重困难的家庭或个人。</a:t>
            </a:r>
            <a:endParaRPr lang="zh-CN" altLang="en-US" sz="2200" b="1" strike="noStrike" noProof="1">
              <a:solidFill>
                <a:srgbClr val="000000"/>
              </a:solidFill>
              <a:latin typeface="楷体" charset="-122"/>
              <a:ea typeface="楷体" charset="-122"/>
              <a:cs typeface="楷体" charset="-122"/>
            </a:endParaRPr>
          </a:p>
          <a:p>
            <a:pPr fontAlgn="base"/>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(3)经灾害应急救助、过渡性安置、冬令春荒救助后，基本生活仍然存在严重困难的受灾家庭。</a:t>
            </a:r>
            <a:endParaRPr lang="zh-CN" altLang="en-US" sz="2200" b="1" strike="noStrike" noProof="1">
              <a:solidFill>
                <a:srgbClr val="000000"/>
              </a:solidFill>
              <a:latin typeface="楷体" charset="-122"/>
              <a:ea typeface="楷体" charset="-122"/>
              <a:cs typeface="楷体" charset="-122"/>
            </a:endParaRPr>
          </a:p>
          <a:p>
            <a:pPr fontAlgn="base"/>
            <a:r>
              <a:rPr lang="en-US" altLang="zh-CN" sz="2200" b="1" strike="noStrike" noProof="1">
                <a:solidFill>
                  <a:srgbClr val="000000"/>
                </a:solidFill>
                <a:latin typeface="楷体" charset="-122"/>
                <a:ea typeface="楷体" charset="-122"/>
                <a:cs typeface="楷体" charset="-122"/>
              </a:rPr>
              <a:t>    </a:t>
            </a:r>
            <a:r>
              <a:rPr lang="zh-CN" altLang="en-US" sz="2200" b="1" strike="noStrike" noProof="1">
                <a:solidFill>
                  <a:srgbClr val="000000"/>
                </a:solidFill>
                <a:latin typeface="楷体" charset="-122"/>
                <a:ea typeface="楷体" charset="-122"/>
                <a:cs typeface="楷体" charset="-122"/>
              </a:rPr>
              <a:t>(4)遭遇其他特殊困难的家庭或个人。</a:t>
            </a:r>
            <a:endParaRPr lang="zh-CN" altLang="en-US" sz="22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关于急难型救助对象：</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769620" y="764540"/>
            <a:ext cx="10976610" cy="583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8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包括一般型急难救助和重大型急难救助：</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一般型急难救助对象由乡镇人民政府确定，根据困难程度及时给予“小金额救助”。</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重大型急难救助对象主要包括发生下列情形的家庭或个人：</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(1)因火灾、交通事故、房屋倒塌等突发意外事件，造成重大损失和费用支出且无法获得或领取补偿、赔偿后，基本生活暂时出现严重困难的。</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(2)因家庭成员突患重特大疾病一次性就医所需费用高、短期内无法获得家庭成员和亲友援助，以及一定时期内就医费用高、按支出型标准计算救助无法有效缓解困难的。</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(3)遭遇意外伤害(触电、雷击、溺水、外伤、烧伤、烫伤、中毒等)需紧急救治，否则危及生命或造成无法挽回损失且短期内无法获得家庭成员和亲友援助，导致基本生活暂时出现严重困难的。</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(4)遭遇其他特殊困难导致家庭生活暂时出现严重困难的。</a:t>
            </a:r>
            <a:endParaRPr lang="zh-CN" altLang="en-US" sz="2300" b="1" strike="noStrike" noProof="1">
              <a:solidFill>
                <a:srgbClr val="000000"/>
              </a:solidFill>
              <a:latin typeface="楷体" charset="-122"/>
              <a:ea typeface="楷体" charset="-122"/>
              <a:cs typeface="楷体" charset="-122"/>
            </a:endParaRPr>
          </a:p>
          <a:p>
            <a:pPr fontAlgn="base"/>
            <a:r>
              <a:rPr lang="en-US" altLang="zh-CN" sz="2300" b="1" strike="noStrike" noProof="1">
                <a:solidFill>
                  <a:srgbClr val="000000"/>
                </a:solidFill>
                <a:latin typeface="楷体" charset="-122"/>
                <a:ea typeface="楷体" charset="-122"/>
                <a:cs typeface="楷体" charset="-122"/>
              </a:rPr>
              <a:t>    </a:t>
            </a:r>
            <a:r>
              <a:rPr lang="zh-CN" altLang="en-US" sz="2300" b="1" strike="noStrike" noProof="1">
                <a:solidFill>
                  <a:srgbClr val="000000"/>
                </a:solidFill>
                <a:latin typeface="楷体" charset="-122"/>
                <a:ea typeface="楷体" charset="-122"/>
                <a:cs typeface="楷体" charset="-122"/>
              </a:rPr>
              <a:t>符合生活无着落流浪乞讨人员救助条件和因自然灾害、事故灾难、公共卫生、社会安全等突发公共事件，需要开展紧急转移安置和基本生活救助，以及属于疾病应急救助范围的，按照国家和本县有关规定执行。</a:t>
            </a:r>
            <a:endParaRPr lang="zh-CN" altLang="en-US" sz="23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二、审核权限</a:t>
            </a:r>
            <a:endParaRPr lang="zh-CN" sz="3200" b="1">
              <a:solidFill>
                <a:srgbClr val="000000"/>
              </a:solidFill>
              <a:latin typeface="微软雅黑" pitchFamily="34" charset="-122"/>
              <a:ea typeface="微软雅黑" pitchFamily="34" charset="-122"/>
            </a:endParaRPr>
          </a:p>
        </p:txBody>
      </p:sp>
      <p:sp>
        <p:nvSpPr>
          <p:cNvPr id="5" name="文本框 4"/>
          <p:cNvSpPr txBox="1"/>
          <p:nvPr/>
        </p:nvSpPr>
        <p:spPr>
          <a:xfrm>
            <a:off x="382270" y="1125220"/>
            <a:ext cx="11432540" cy="4831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base"/>
            <a:r>
              <a:rPr lang="en-US" altLang="zh-CN" sz="2400" b="1" strike="noStrike" noProof="1">
                <a:solidFill>
                  <a:srgbClr val="000000"/>
                </a:solidFill>
                <a:latin typeface="楷体" charset="-122"/>
                <a:ea typeface="楷体" charset="-122"/>
                <a:cs typeface="楷体" charset="-122"/>
              </a:rPr>
              <a:t>   </a:t>
            </a:r>
            <a:r>
              <a:rPr lang="en-US" altLang="zh-CN" sz="2800" b="1" strike="noStrike" noProof="1">
                <a:solidFill>
                  <a:srgbClr val="000000"/>
                </a:solidFill>
                <a:latin typeface="楷体" charset="-122"/>
                <a:ea typeface="楷体" charset="-122"/>
                <a:cs typeface="楷体" charset="-122"/>
              </a:rPr>
              <a:t>1.</a:t>
            </a:r>
            <a:r>
              <a:rPr lang="zh-CN" altLang="en-US" sz="2800" b="1" strike="noStrike" noProof="1">
                <a:solidFill>
                  <a:srgbClr val="000000"/>
                </a:solidFill>
                <a:latin typeface="楷体" charset="-122"/>
                <a:ea typeface="楷体" charset="-122"/>
                <a:cs typeface="楷体" charset="-122"/>
              </a:rPr>
              <a:t>“小金额救助”和困难持续时间为1个月的支出型临时救助，可将审批权限按程序下放至乡镇人民政府，乡镇人民政府完成审核审批后，报县民政局备案；</a:t>
            </a:r>
            <a:endParaRPr lang="zh-CN" altLang="en-US" sz="2800" b="1" strike="noStrike" noProof="1">
              <a:solidFill>
                <a:srgbClr val="000000"/>
              </a:solidFill>
              <a:latin typeface="楷体" charset="-122"/>
              <a:ea typeface="楷体" charset="-122"/>
              <a:cs typeface="楷体" charset="-122"/>
            </a:endParaRPr>
          </a:p>
          <a:p>
            <a:pPr fontAlgn="base"/>
            <a:r>
              <a:rPr lang="zh-CN" altLang="en-US" sz="2800" b="1" strike="noStrike" noProof="1">
                <a:solidFill>
                  <a:srgbClr val="000000"/>
                </a:solidFill>
                <a:latin typeface="楷体" charset="-122"/>
                <a:ea typeface="楷体" charset="-122"/>
                <a:cs typeface="楷体" charset="-122"/>
              </a:rPr>
              <a:t> </a:t>
            </a:r>
            <a:r>
              <a:rPr lang="en-US" altLang="zh-CN" sz="2800" b="1" strike="noStrike" noProof="1">
                <a:solidFill>
                  <a:srgbClr val="000000"/>
                </a:solidFill>
                <a:latin typeface="楷体" charset="-122"/>
                <a:ea typeface="楷体" charset="-122"/>
                <a:cs typeface="楷体" charset="-122"/>
              </a:rPr>
              <a:t>  2.</a:t>
            </a:r>
            <a:r>
              <a:rPr lang="zh-CN" altLang="en-US" sz="2800" b="1" strike="noStrike" noProof="1">
                <a:solidFill>
                  <a:srgbClr val="000000"/>
                </a:solidFill>
                <a:latin typeface="楷体" charset="-122"/>
                <a:ea typeface="楷体" charset="-122"/>
                <a:cs typeface="楷体" charset="-122"/>
              </a:rPr>
              <a:t>对困难持续时间在2—6个月的支出型临时救助以及重大生活困难临时救助，由县民政局审批，其中救助金额超过10000元的，由县民政局报县人民政府审定。要对特殊困难对象建立工作台账，积极采取“跟进救助”“一次审批、分阶段救助”等方式，必要时通过“一事一议”审批，切实增强救助的可及性和时效性。</a:t>
            </a:r>
            <a:endParaRPr lang="zh-CN" altLang="en-US" sz="2800" b="1" strike="noStrike" noProof="1">
              <a:solidFill>
                <a:srgbClr val="000000"/>
              </a:solidFill>
              <a:latin typeface="楷体" charset="-122"/>
              <a:ea typeface="楷体" charset="-122"/>
              <a:cs typeface="楷体" charset="-122"/>
            </a:endParaRPr>
          </a:p>
          <a:p>
            <a:pPr fontAlgn="base"/>
            <a:r>
              <a:rPr lang="en-US" altLang="zh-CN" sz="2800" b="1" strike="noStrike" noProof="1">
                <a:solidFill>
                  <a:srgbClr val="000000"/>
                </a:solidFill>
                <a:latin typeface="楷体" charset="-122"/>
                <a:ea typeface="楷体" charset="-122"/>
                <a:cs typeface="楷体" charset="-122"/>
              </a:rPr>
              <a:t>   3.</a:t>
            </a:r>
            <a:r>
              <a:rPr lang="zh-CN" altLang="en-US" sz="2800" b="1" strike="noStrike" noProof="1">
                <a:solidFill>
                  <a:srgbClr val="000000"/>
                </a:solidFill>
                <a:latin typeface="楷体" charset="-122"/>
                <a:ea typeface="楷体" charset="-122"/>
                <a:cs typeface="楷体" charset="-122"/>
              </a:rPr>
              <a:t>审批次数的规定：申请人以同一事由重复申请临时救助，无正当理由的，不予批准；特殊情况经县民政局调查核实，可再次给予救助，但一年内不得超过2次。</a:t>
            </a:r>
            <a:endParaRPr lang="zh-CN" altLang="en-US" sz="2800" b="1" strike="noStrike" noProof="1">
              <a:solidFill>
                <a:srgbClr val="000000"/>
              </a:solidFill>
              <a:latin typeface="楷体" charset="-122"/>
              <a:ea typeface="楷体" charset="-122"/>
              <a:cs typeface="楷体" charset="-122"/>
            </a:endParaRPr>
          </a:p>
        </p:txBody>
      </p:sp>
    </p:spTree>
  </p:cSld>
  <p:clrMapOvr>
    <a:masterClrMapping/>
  </p:clrMapOvr>
  <p:transition spd="slow" advTm="10448">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67543" y="790292"/>
            <a:ext cx="66183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368425" y="112395"/>
            <a:ext cx="1838325" cy="583565"/>
          </a:xfrm>
          <a:prstGeom prst="rect">
            <a:avLst/>
          </a:prstGeom>
        </p:spPr>
        <p:txBody>
          <a:bodyPr wrap="square">
            <a:sp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zh-CN" sz="3200" b="1" i="0" u="none" strike="noStrike" kern="1200" cap="none" spc="0" normalizeH="0" baseline="0" noProof="1" smtClean="0">
                <a:ln w="22225">
                  <a:solidFill>
                    <a:schemeClr val="accent2"/>
                  </a:solidFill>
                  <a:prstDash val="solid"/>
                </a:ln>
                <a:solidFill>
                  <a:schemeClr val="accent2">
                    <a:lumMod val="40000"/>
                    <a:lumOff val="60000"/>
                  </a:schemeClr>
                </a:solidFill>
                <a:effectLst/>
                <a:uLnTx/>
                <a:uFillTx/>
                <a:latin typeface="微软雅黑" pitchFamily="34" charset="-122"/>
                <a:ea typeface="微软雅黑" pitchFamily="34" charset="-122"/>
                <a:cs typeface="+mn-cs"/>
              </a:rPr>
              <a:t>救助标准</a:t>
            </a:r>
            <a:endParaRPr kumimoji="0" lang="zh-CN" altLang="zh-CN" sz="3200" b="1" i="0" u="none" strike="noStrike" kern="1200" cap="none" spc="0" normalizeH="0" baseline="0" noProof="1" smtClean="0">
              <a:ln w="22225">
                <a:solidFill>
                  <a:schemeClr val="accent2"/>
                </a:solidFill>
                <a:prstDash val="solid"/>
              </a:ln>
              <a:solidFill>
                <a:schemeClr val="accent2">
                  <a:lumMod val="40000"/>
                  <a:lumOff val="60000"/>
                </a:schemeClr>
              </a:solidFill>
              <a:effectLst/>
              <a:uLnTx/>
              <a:uFillTx/>
              <a:latin typeface="微软雅黑" pitchFamily="34" charset="-122"/>
              <a:ea typeface="微软雅黑" pitchFamily="34" charset="-122"/>
              <a:cs typeface="+mn-cs"/>
            </a:endParaRPr>
          </a:p>
        </p:txBody>
      </p:sp>
      <p:pic>
        <p:nvPicPr>
          <p:cNvPr id="18" name="Picture 5" descr="C:\Documents and Settings\Administrator\桌面\0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08108" y="274507"/>
            <a:ext cx="1935050" cy="1458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Line 46"/>
          <p:cNvSpPr>
            <a:spLocks noChangeShapeType="1"/>
          </p:cNvSpPr>
          <p:nvPr/>
        </p:nvSpPr>
        <p:spPr bwMode="auto">
          <a:xfrm flipV="1">
            <a:off x="2380757" y="2024223"/>
            <a:ext cx="895360" cy="909145"/>
          </a:xfrm>
          <a:prstGeom prst="line">
            <a:avLst/>
          </a:prstGeom>
          <a:noFill/>
          <a:ln w="31750">
            <a:solidFill>
              <a:schemeClr val="tx1"/>
            </a:solidFill>
            <a:prstDash val="sysDot"/>
            <a:round/>
            <a:headEnd type="diamond" w="med" len="med"/>
            <a:tailEnd type="triangle" w="med" len="med"/>
          </a:ln>
        </p:spPr>
        <p:txBody>
          <a:bodyPr lIns="79701" tIns="39850" rIns="79701" bIns="3985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11" name="Line 46"/>
          <p:cNvSpPr>
            <a:spLocks noChangeShapeType="1"/>
          </p:cNvSpPr>
          <p:nvPr/>
        </p:nvSpPr>
        <p:spPr bwMode="auto">
          <a:xfrm>
            <a:off x="2380757" y="3722186"/>
            <a:ext cx="850239" cy="840958"/>
          </a:xfrm>
          <a:prstGeom prst="line">
            <a:avLst/>
          </a:prstGeom>
          <a:noFill/>
          <a:ln w="31750">
            <a:solidFill>
              <a:schemeClr val="tx1"/>
            </a:solidFill>
            <a:prstDash val="sysDot"/>
            <a:round/>
            <a:headEnd type="diamond" w="med" len="med"/>
            <a:tailEnd type="triangle" w="med" len="med"/>
          </a:ln>
        </p:spPr>
        <p:txBody>
          <a:bodyPr lIns="79701" tIns="39850" rIns="79701" bIns="3985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5"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13" name="五边形 20"/>
          <p:cNvSpPr>
            <a:spLocks noChangeArrowheads="1"/>
          </p:cNvSpPr>
          <p:nvPr/>
        </p:nvSpPr>
        <p:spPr bwMode="auto">
          <a:xfrm>
            <a:off x="3275965" y="1781175"/>
            <a:ext cx="2124710" cy="502920"/>
          </a:xfrm>
          <a:prstGeom prst="homePlate">
            <a:avLst>
              <a:gd name="adj" fmla="val 47746"/>
            </a:avLst>
          </a:prstGeom>
          <a:solidFill>
            <a:srgbClr val="009900"/>
          </a:solidFill>
        </p:spPr>
        <p:style>
          <a:lnRef idx="1">
            <a:schemeClr val="accent5"/>
          </a:lnRef>
          <a:fillRef idx="3">
            <a:schemeClr val="accent5"/>
          </a:fillRef>
          <a:effectRef idx="2">
            <a:schemeClr val="accent5"/>
          </a:effectRef>
          <a:fontRef idx="minor">
            <a:schemeClr val="lt1"/>
          </a:fontRef>
        </p:style>
        <p:txBody>
          <a:bodyPr lIns="81055" tIns="40527" rIns="81055" bIns="40527" anchor="ctr"/>
          <a:lstStyle/>
          <a:p>
            <a:pPr lvl="0" algn="ctr" defTabSz="1080770">
              <a:defRPr/>
            </a:pPr>
            <a:r>
              <a:rPr lang="zh-CN" altLang="en-US" sz="2000" b="1" dirty="0">
                <a:solidFill>
                  <a:srgbClr val="FFFFFF"/>
                </a:solidFill>
                <a:ea typeface="微软雅黑" pitchFamily="34" charset="-122"/>
              </a:rPr>
              <a:t>支出型救助标准</a:t>
            </a:r>
            <a:endParaRPr lang="zh-CN" altLang="en-US" sz="2000" b="1" dirty="0">
              <a:solidFill>
                <a:srgbClr val="FFFFFF"/>
              </a:solidFill>
              <a:ea typeface="微软雅黑" pitchFamily="34" charset="-122"/>
            </a:endParaRPr>
          </a:p>
        </p:txBody>
      </p:sp>
      <p:sp>
        <p:nvSpPr>
          <p:cNvPr id="14" name="五边形 21"/>
          <p:cNvSpPr>
            <a:spLocks noChangeArrowheads="1"/>
          </p:cNvSpPr>
          <p:nvPr/>
        </p:nvSpPr>
        <p:spPr bwMode="auto">
          <a:xfrm>
            <a:off x="3279140" y="4364990"/>
            <a:ext cx="2073275" cy="499745"/>
          </a:xfrm>
          <a:prstGeom prst="homePlate">
            <a:avLst>
              <a:gd name="adj" fmla="val 47857"/>
            </a:avLst>
          </a:prstGeom>
          <a:solidFill>
            <a:srgbClr val="C00000"/>
          </a:solidFill>
        </p:spPr>
        <p:style>
          <a:lnRef idx="1">
            <a:schemeClr val="accent6"/>
          </a:lnRef>
          <a:fillRef idx="3">
            <a:schemeClr val="accent6"/>
          </a:fillRef>
          <a:effectRef idx="2">
            <a:schemeClr val="accent6"/>
          </a:effectRef>
          <a:fontRef idx="minor">
            <a:schemeClr val="lt1"/>
          </a:fontRef>
        </p:style>
        <p:txBody>
          <a:bodyPr lIns="81055" tIns="40527" rIns="81055" bIns="40527" anchor="ctr"/>
          <a:lstStyle/>
          <a:p>
            <a:pPr lvl="0" algn="ctr" defTabSz="1080770"/>
            <a:r>
              <a:rPr lang="zh-CN" altLang="en-US" sz="2005" b="1" dirty="0">
                <a:solidFill>
                  <a:srgbClr val="FFFFFF"/>
                </a:solidFill>
                <a:ea typeface="微软雅黑" pitchFamily="34" charset="-122"/>
              </a:rPr>
              <a:t>急难型救助标准</a:t>
            </a:r>
            <a:endParaRPr lang="zh-CN" altLang="en-US" sz="2005" b="1" dirty="0">
              <a:solidFill>
                <a:srgbClr val="FFFFFF"/>
              </a:solidFill>
              <a:ea typeface="微软雅黑" pitchFamily="34" charset="-122"/>
            </a:endParaRPr>
          </a:p>
        </p:txBody>
      </p:sp>
      <p:sp>
        <p:nvSpPr>
          <p:cNvPr id="12" name="Rectangle 35"/>
          <p:cNvSpPr>
            <a:spLocks noChangeArrowheads="1"/>
          </p:cNvSpPr>
          <p:nvPr/>
        </p:nvSpPr>
        <p:spPr bwMode="auto">
          <a:xfrm>
            <a:off x="5450205" y="885190"/>
            <a:ext cx="5661660" cy="2232660"/>
          </a:xfrm>
          <a:prstGeom prst="rect">
            <a:avLst/>
          </a:prstGeom>
          <a:noFill/>
          <a:ln w="9525">
            <a:noFill/>
            <a:miter lim="800000"/>
          </a:ln>
        </p:spPr>
        <p:txBody>
          <a:bodyPr wrap="square" lIns="79701" tIns="39850" rIns="79701" bIns="39850">
            <a:spAutoFit/>
          </a:bodyPr>
          <a:lstStyle/>
          <a:p>
            <a:pPr lvl="0">
              <a:defRPr/>
            </a:pPr>
            <a:r>
              <a:rPr lang="zh-CN" altLang="en-US" sz="2000" dirty="0">
                <a:solidFill>
                  <a:schemeClr val="tx1"/>
                </a:solidFill>
                <a:ea typeface="微软雅黑" pitchFamily="34" charset="-122"/>
              </a:rPr>
              <a:t>与本县当年城市居民最低生活保障标准挂钩，根据救助人数、困难持续时间等因素确定。即：临时救助金额=当年城市居民最低生活保障标准(元/人、月)×救助人数(人)×困难持续时间(月)。其中，救助对象为家庭的，救助人数按家庭户籍人口计算；救助对象为个人的，按实际发生困难人数计算。困难持续时间原则上最长不超过6个月。</a:t>
            </a:r>
            <a:endParaRPr lang="zh-CN" altLang="en-US" sz="2000" dirty="0">
              <a:solidFill>
                <a:schemeClr val="tx1"/>
              </a:solidFill>
              <a:ea typeface="微软雅黑" pitchFamily="34" charset="-122"/>
            </a:endParaRPr>
          </a:p>
        </p:txBody>
      </p:sp>
      <p:sp>
        <p:nvSpPr>
          <p:cNvPr id="21" name="Rectangle 36"/>
          <p:cNvSpPr>
            <a:spLocks noChangeArrowheads="1"/>
          </p:cNvSpPr>
          <p:nvPr/>
        </p:nvSpPr>
        <p:spPr bwMode="auto">
          <a:xfrm>
            <a:off x="5400040" y="3429000"/>
            <a:ext cx="5668010" cy="2848610"/>
          </a:xfrm>
          <a:prstGeom prst="rect">
            <a:avLst/>
          </a:prstGeom>
          <a:noFill/>
          <a:ln w="9525">
            <a:noFill/>
            <a:miter lim="800000"/>
          </a:ln>
        </p:spPr>
        <p:txBody>
          <a:bodyPr wrap="square" lIns="79701" tIns="39850" rIns="79701" bIns="39850">
            <a:spAutoFit/>
          </a:bodyPr>
          <a:lstStyle/>
          <a:p>
            <a:pPr lvl="0"/>
            <a:r>
              <a:rPr lang="zh-CN" altLang="en-US" sz="2000" dirty="0">
                <a:solidFill>
                  <a:schemeClr val="tx1"/>
                </a:solidFill>
                <a:ea typeface="微软雅黑" pitchFamily="34" charset="-122"/>
              </a:rPr>
              <a:t>困难程度较轻的，根据救助对象困难情形，及时给予不超过800元的“小金额救助”；困难程度较重的，参照支出型救助标准计算方法确定。对于因火灾、交通事故、突患重大疾病、意外伤害等造成重大生活困难的家庭或个人，根据具体情形，由县民政局分类分档设定，采取“一事一议”的方式一次性给予临时救助金。取消户籍地、居住地申请限制，积极推进由县民政局或乡镇人民政府直接实施临时救助。</a:t>
            </a:r>
            <a:endParaRPr lang="zh-CN" altLang="en-US" sz="2000" dirty="0">
              <a:solidFill>
                <a:schemeClr val="tx1"/>
              </a:solidFill>
              <a:ea typeface="微软雅黑" pitchFamily="34" charset="-122"/>
            </a:endParaRPr>
          </a:p>
        </p:txBody>
      </p:sp>
      <p:grpSp>
        <p:nvGrpSpPr>
          <p:cNvPr id="28" name="组合 27"/>
          <p:cNvGrpSpPr/>
          <p:nvPr/>
        </p:nvGrpSpPr>
        <p:grpSpPr>
          <a:xfrm>
            <a:off x="1139960" y="2603854"/>
            <a:ext cx="1144916" cy="1208401"/>
            <a:chOff x="3491880" y="2903180"/>
            <a:chExt cx="820698" cy="820698"/>
          </a:xfrm>
          <a:solidFill>
            <a:schemeClr val="accent6">
              <a:lumMod val="75000"/>
            </a:schemeClr>
          </a:solidFill>
        </p:grpSpPr>
        <p:sp>
          <p:nvSpPr>
            <p:cNvPr id="29" name="椭圆 5"/>
            <p:cNvSpPr/>
            <p:nvPr/>
          </p:nvSpPr>
          <p:spPr>
            <a:xfrm>
              <a:off x="3491880" y="2903180"/>
              <a:ext cx="820698" cy="820698"/>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5" b="0" i="0" u="none" strike="noStrike" kern="1200" cap="none" spc="0" normalizeH="0" baseline="0" noProof="0">
                <a:ln>
                  <a:noFill/>
                </a:ln>
                <a:solidFill>
                  <a:prstClr val="white"/>
                </a:solidFill>
                <a:effectLst/>
                <a:uLnTx/>
                <a:uFillTx/>
                <a:latin typeface="Calibri"/>
                <a:ea typeface="宋体" pitchFamily="2" charset="-122"/>
                <a:cs typeface="+mn-cs"/>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613" y="3192652"/>
              <a:ext cx="286122" cy="241754"/>
            </a:xfrm>
            <a:prstGeom prst="rect">
              <a:avLst/>
            </a:prstGeom>
          </p:spPr>
          <p:style>
            <a:lnRef idx="0">
              <a:schemeClr val="accent2"/>
            </a:lnRef>
            <a:fillRef idx="3">
              <a:schemeClr val="accent2"/>
            </a:fillRef>
            <a:effectRef idx="3">
              <a:schemeClr val="accent2"/>
            </a:effectRef>
            <a:fontRef idx="minor">
              <a:schemeClr val="lt1"/>
            </a:fontRef>
          </p:style>
        </p:pic>
      </p:grpSp>
      <p:sp>
        <p:nvSpPr>
          <p:cNvPr id="51201" name="Freeform 5"/>
          <p:cNvSpPr>
            <a:spLocks noEditPoints="1"/>
          </p:cNvSpPr>
          <p:nvPr/>
        </p:nvSpPr>
        <p:spPr>
          <a:xfrm>
            <a:off x="266065" y="218123"/>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三、救助标准</a:t>
            </a:r>
            <a:endParaRPr lang="zh-CN" sz="3200" b="1">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200" fill="hold"/>
                                        <p:tgtEl>
                                          <p:spTgt spid="28"/>
                                        </p:tgtEl>
                                        <p:attrNameLst>
                                          <p:attrName>ppt_w</p:attrName>
                                        </p:attrNameLst>
                                      </p:cBhvr>
                                      <p:tavLst>
                                        <p:tav tm="0">
                                          <p:val>
                                            <p:fltVal val="0"/>
                                          </p:val>
                                        </p:tav>
                                        <p:tav tm="100000">
                                          <p:val>
                                            <p:strVal val="#ppt_w"/>
                                          </p:val>
                                        </p:tav>
                                      </p:tavLst>
                                    </p:anim>
                                    <p:anim calcmode="lin" valueType="num">
                                      <p:cBhvr>
                                        <p:cTn id="34" dur="200" fill="hold"/>
                                        <p:tgtEl>
                                          <p:spTgt spid="28"/>
                                        </p:tgtEl>
                                        <p:attrNameLst>
                                          <p:attrName>ppt_h</p:attrName>
                                        </p:attrNameLst>
                                      </p:cBhvr>
                                      <p:tavLst>
                                        <p:tav tm="0">
                                          <p:val>
                                            <p:fltVal val="0"/>
                                          </p:val>
                                        </p:tav>
                                        <p:tav tm="100000">
                                          <p:val>
                                            <p:strVal val="#ppt_h"/>
                                          </p:val>
                                        </p:tav>
                                      </p:tavLst>
                                    </p:anim>
                                    <p:animEffect transition="in" filter="fade">
                                      <p:cBhvr>
                                        <p:cTn id="35" dur="200"/>
                                        <p:tgtEl>
                                          <p:spTgt spid="28"/>
                                        </p:tgtEl>
                                      </p:cBhvr>
                                    </p:animEffect>
                                  </p:childTnLst>
                                </p:cTn>
                              </p:par>
                              <p:par>
                                <p:cTn id="36" presetID="6" presetClass="emph" presetSubtype="0" autoRev="1" fill="hold" nodeType="withEffect">
                                  <p:stCondLst>
                                    <p:cond delay="150"/>
                                  </p:stCondLst>
                                  <p:childTnLst>
                                    <p:animScale>
                                      <p:cBhvr>
                                        <p:cTn id="37" dur="100" fill="hold"/>
                                        <p:tgtEl>
                                          <p:spTgt spid="2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ldLvl="0" animBg="1"/>
      <p:bldP spid="11" grpId="0" bldLvl="0" animBg="1"/>
      <p:bldP spid="13" grpId="0" bldLvl="0" animBg="1"/>
      <p:bldP spid="14" grpId="0" bldLvl="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四、档案资料规范管理</a:t>
            </a:r>
            <a:endParaRPr lang="zh-CN" sz="3200" b="1">
              <a:solidFill>
                <a:srgbClr val="000000"/>
              </a:solidFill>
              <a:latin typeface="微软雅黑" pitchFamily="34" charset="-122"/>
              <a:ea typeface="微软雅黑" pitchFamily="34" charset="-122"/>
            </a:endParaRPr>
          </a:p>
        </p:txBody>
      </p:sp>
      <p:pic>
        <p:nvPicPr>
          <p:cNvPr id="2" name="图片 1" descr="C087O@N]UM3I$PUB{QT8{AH"/>
          <p:cNvPicPr>
            <a:picLocks noChangeAspect="1"/>
          </p:cNvPicPr>
          <p:nvPr/>
        </p:nvPicPr>
        <p:blipFill>
          <a:blip r:embed="rId1"/>
          <a:stretch>
            <a:fillRect/>
          </a:stretch>
        </p:blipFill>
        <p:spPr>
          <a:xfrm>
            <a:off x="3794125" y="756920"/>
            <a:ext cx="5574030" cy="5708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10448">
        <p:random/>
      </p:transition>
    </mc:Choice>
    <mc:Fallback>
      <p:transition spd="slow" advTm="10448">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四、档案资料规范管理</a:t>
            </a:r>
            <a:endParaRPr lang="zh-CN" sz="3200" b="1">
              <a:solidFill>
                <a:srgbClr val="000000"/>
              </a:solidFill>
              <a:latin typeface="微软雅黑" pitchFamily="34" charset="-122"/>
              <a:ea typeface="微软雅黑" pitchFamily="34" charset="-122"/>
            </a:endParaRPr>
          </a:p>
        </p:txBody>
      </p:sp>
      <p:pic>
        <p:nvPicPr>
          <p:cNvPr id="3" name="图片 2" descr="$D`JSRIQEWS@A@MAARQ`SBL"/>
          <p:cNvPicPr>
            <a:picLocks noChangeAspect="1"/>
          </p:cNvPicPr>
          <p:nvPr/>
        </p:nvPicPr>
        <p:blipFill>
          <a:blip r:embed="rId1"/>
          <a:stretch>
            <a:fillRect/>
          </a:stretch>
        </p:blipFill>
        <p:spPr>
          <a:xfrm>
            <a:off x="481965" y="908685"/>
            <a:ext cx="3700145" cy="5215890"/>
          </a:xfrm>
          <a:prstGeom prst="rect">
            <a:avLst/>
          </a:prstGeom>
        </p:spPr>
      </p:pic>
      <p:pic>
        <p:nvPicPr>
          <p:cNvPr id="4" name="图片 3" descr="K3OB}XZI%BLJQY19XAAS@}M"/>
          <p:cNvPicPr>
            <a:picLocks noChangeAspect="1"/>
          </p:cNvPicPr>
          <p:nvPr/>
        </p:nvPicPr>
        <p:blipFill>
          <a:blip r:embed="rId2"/>
          <a:stretch>
            <a:fillRect/>
          </a:stretch>
        </p:blipFill>
        <p:spPr>
          <a:xfrm>
            <a:off x="4514215" y="1196975"/>
            <a:ext cx="3470275" cy="4937760"/>
          </a:xfrm>
          <a:prstGeom prst="rect">
            <a:avLst/>
          </a:prstGeom>
        </p:spPr>
      </p:pic>
      <p:sp>
        <p:nvSpPr>
          <p:cNvPr id="97281" name="Rectangle 3"/>
          <p:cNvSpPr>
            <a:spLocks noGrp="1"/>
          </p:cNvSpPr>
          <p:nvPr/>
        </p:nvSpPr>
        <p:spPr>
          <a:xfrm>
            <a:off x="8316595" y="1123950"/>
            <a:ext cx="3343275" cy="4848860"/>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临时救助工作时限为</a:t>
            </a:r>
            <a:r>
              <a:rPr lang="en-US" altLang="zh-CN" sz="1400" smtClean="0">
                <a:solidFill>
                  <a:srgbClr val="DA4A44"/>
                </a:solidFill>
                <a:ea typeface="宋体" pitchFamily="2" charset="-122"/>
              </a:rPr>
              <a:t>20</a:t>
            </a:r>
            <a:r>
              <a:rPr lang="zh-CN" altLang="en-US" sz="1400" smtClean="0">
                <a:solidFill>
                  <a:srgbClr val="DA4A44"/>
                </a:solidFill>
                <a:ea typeface="宋体" pitchFamily="2" charset="-122"/>
              </a:rPr>
              <a:t>个工作日（</a:t>
            </a:r>
            <a:r>
              <a:rPr lang="en-US" altLang="zh-CN" sz="1400" smtClean="0">
                <a:solidFill>
                  <a:srgbClr val="DA4A44"/>
                </a:solidFill>
                <a:ea typeface="宋体" pitchFamily="2" charset="-122"/>
              </a:rPr>
              <a:t>28</a:t>
            </a:r>
            <a:r>
              <a:rPr lang="zh-CN" altLang="en-US" sz="1400" smtClean="0">
                <a:solidFill>
                  <a:srgbClr val="DA4A44"/>
                </a:solidFill>
                <a:ea typeface="宋体" pitchFamily="2" charset="-122"/>
              </a:rPr>
              <a:t>天），乡镇</a:t>
            </a:r>
            <a:r>
              <a:rPr lang="en-US" altLang="zh-CN" sz="1400" smtClean="0">
                <a:solidFill>
                  <a:srgbClr val="DA4A44"/>
                </a:solidFill>
                <a:ea typeface="宋体" pitchFamily="2" charset="-122"/>
              </a:rPr>
              <a:t>10</a:t>
            </a:r>
            <a:r>
              <a:rPr lang="zh-CN" altLang="en-US" sz="1400" smtClean="0">
                <a:solidFill>
                  <a:srgbClr val="DA4A44"/>
                </a:solidFill>
                <a:ea typeface="宋体" pitchFamily="2" charset="-122"/>
              </a:rPr>
              <a:t>个</a:t>
            </a: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工作日（</a:t>
            </a:r>
            <a:r>
              <a:rPr lang="en-US" altLang="zh-CN" sz="1400" smtClean="0">
                <a:solidFill>
                  <a:srgbClr val="DA4A44"/>
                </a:solidFill>
                <a:ea typeface="宋体" pitchFamily="2" charset="-122"/>
              </a:rPr>
              <a:t>14</a:t>
            </a:r>
            <a:r>
              <a:rPr lang="zh-CN" altLang="en-US" sz="1400" smtClean="0">
                <a:solidFill>
                  <a:srgbClr val="DA4A44"/>
                </a:solidFill>
                <a:ea typeface="宋体" pitchFamily="2" charset="-122"/>
              </a:rPr>
              <a:t>天），县局</a:t>
            </a:r>
            <a:r>
              <a:rPr lang="en-US" altLang="zh-CN" sz="1400" smtClean="0">
                <a:solidFill>
                  <a:srgbClr val="DA4A44"/>
                </a:solidFill>
                <a:ea typeface="宋体" pitchFamily="2" charset="-122"/>
              </a:rPr>
              <a:t>10</a:t>
            </a:r>
            <a:r>
              <a:rPr lang="zh-CN" altLang="en-US" sz="1400" smtClean="0">
                <a:solidFill>
                  <a:srgbClr val="DA4A44"/>
                </a:solidFill>
                <a:ea typeface="宋体" pitchFamily="2" charset="-122"/>
              </a:rPr>
              <a:t>个工作日（</a:t>
            </a:r>
            <a:r>
              <a:rPr lang="en-US" altLang="zh-CN" sz="1400" smtClean="0">
                <a:solidFill>
                  <a:srgbClr val="DA4A44"/>
                </a:solidFill>
                <a:ea typeface="宋体" pitchFamily="2" charset="-122"/>
              </a:rPr>
              <a:t>14</a:t>
            </a:r>
            <a:r>
              <a:rPr lang="zh-CN" altLang="en-US" sz="1400" smtClean="0">
                <a:solidFill>
                  <a:srgbClr val="DA4A44"/>
                </a:solidFill>
                <a:ea typeface="宋体" pitchFamily="2" charset="-122"/>
              </a:rPr>
              <a:t>天）。</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例：申请时间为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1</a:t>
            </a:r>
            <a:r>
              <a:rPr lang="zh-CN" altLang="en-US" sz="1400" smtClean="0">
                <a:solidFill>
                  <a:srgbClr val="DA4A44"/>
                </a:solidFill>
                <a:ea typeface="宋体" pitchFamily="2" charset="-122"/>
              </a:rPr>
              <a:t>日，调查时间为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1</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3</a:t>
            </a:r>
            <a:r>
              <a:rPr lang="zh-CN" altLang="en-US" sz="1400" smtClean="0">
                <a:solidFill>
                  <a:srgbClr val="DA4A44"/>
                </a:solidFill>
                <a:ea typeface="宋体" pitchFamily="2" charset="-122"/>
              </a:rPr>
              <a:t>日，乡镇审核时间为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6</a:t>
            </a:r>
            <a:r>
              <a:rPr lang="zh-CN" altLang="en-US" sz="1400" smtClean="0">
                <a:solidFill>
                  <a:srgbClr val="DA4A44"/>
                </a:solidFill>
                <a:ea typeface="宋体" pitchFamily="2" charset="-122"/>
              </a:rPr>
              <a:t>日，公示时间为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7</a:t>
            </a:r>
            <a:r>
              <a:rPr lang="zh-CN" altLang="en-US" sz="1400" smtClean="0">
                <a:solidFill>
                  <a:srgbClr val="DA4A44"/>
                </a:solidFill>
                <a:ea typeface="宋体" pitchFamily="2" charset="-122"/>
              </a:rPr>
              <a:t>日至</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13</a:t>
            </a:r>
            <a:r>
              <a:rPr lang="zh-CN" altLang="en-US" sz="1400" smtClean="0">
                <a:solidFill>
                  <a:srgbClr val="DA4A44"/>
                </a:solidFill>
                <a:ea typeface="宋体" pitchFamily="2" charset="-122"/>
              </a:rPr>
              <a:t>日，乡镇上报时间为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14</a:t>
            </a:r>
            <a:r>
              <a:rPr lang="zh-CN" altLang="en-US" sz="1400" smtClean="0">
                <a:solidFill>
                  <a:srgbClr val="DA4A44"/>
                </a:solidFill>
                <a:ea typeface="宋体" pitchFamily="2" charset="-122"/>
              </a:rPr>
              <a:t>日，县局审批时间为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21</a:t>
            </a:r>
            <a:r>
              <a:rPr lang="zh-CN" altLang="en-US" sz="1400" smtClean="0">
                <a:solidFill>
                  <a:srgbClr val="DA4A44"/>
                </a:solidFill>
                <a:ea typeface="宋体" pitchFamily="2" charset="-122"/>
              </a:rPr>
              <a:t>日，公示时间为</a:t>
            </a:r>
            <a:r>
              <a:rPr lang="en-US" altLang="zh-CN" sz="1400" smtClean="0">
                <a:solidFill>
                  <a:srgbClr val="DA4A44"/>
                </a:solidFill>
                <a:ea typeface="宋体" pitchFamily="2" charset="-122"/>
              </a:rPr>
              <a:t>9</a:t>
            </a:r>
            <a:r>
              <a:rPr lang="zh-CN" altLang="en-US" sz="1400" smtClean="0">
                <a:solidFill>
                  <a:srgbClr val="DA4A44"/>
                </a:solidFill>
                <a:ea typeface="宋体" pitchFamily="2" charset="-122"/>
              </a:rPr>
              <a:t>月</a:t>
            </a:r>
            <a:r>
              <a:rPr lang="en-US" altLang="zh-CN" sz="1400" smtClean="0">
                <a:solidFill>
                  <a:srgbClr val="DA4A44"/>
                </a:solidFill>
                <a:ea typeface="宋体" pitchFamily="2" charset="-122"/>
              </a:rPr>
              <a:t>22</a:t>
            </a:r>
            <a:r>
              <a:rPr lang="zh-CN" altLang="en-US" sz="1400" smtClean="0">
                <a:solidFill>
                  <a:srgbClr val="DA4A44"/>
                </a:solidFill>
                <a:ea typeface="宋体" pitchFamily="2" charset="-122"/>
              </a:rPr>
              <a:t>日</a:t>
            </a:r>
            <a:r>
              <a:rPr lang="en-US" altLang="zh-CN" sz="1400" smtClean="0">
                <a:solidFill>
                  <a:srgbClr val="DA4A44"/>
                </a:solidFill>
                <a:ea typeface="宋体" pitchFamily="2" charset="-122"/>
              </a:rPr>
              <a:t>-28</a:t>
            </a:r>
            <a:r>
              <a:rPr lang="zh-CN" altLang="en-US" sz="1400" smtClean="0">
                <a:solidFill>
                  <a:srgbClr val="DA4A44"/>
                </a:solidFill>
                <a:ea typeface="宋体" pitchFamily="2" charset="-122"/>
              </a:rPr>
              <a:t>日。</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调查人员签字为：乡镇包村干部和村干部，调查负责人为乡镇包村领导。</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审核经办人为乡镇业务主办，负责人为乡镇长。</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审批经办人为县局业务主办，负责人为民政局局长。</a:t>
            </a:r>
            <a:endParaRPr lang="zh-CN" altLang="en-US" sz="1400" smtClean="0">
              <a:solidFill>
                <a:srgbClr val="DA4A44"/>
              </a:solidFill>
              <a:ea typeface="宋体" pitchFamily="2" charset="-122"/>
            </a:endParaRPr>
          </a:p>
          <a:p>
            <a:pPr marL="0" indent="0">
              <a:buNone/>
            </a:pP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448">
        <p:random/>
      </p:transition>
    </mc:Choice>
    <mc:Fallback>
      <p:transition spd="slow" advTm="10448">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TextBox 104"/>
          <p:cNvSpPr txBox="1"/>
          <p:nvPr/>
        </p:nvSpPr>
        <p:spPr>
          <a:xfrm>
            <a:off x="847725" y="271463"/>
            <a:ext cx="5529263" cy="583565"/>
          </a:xfrm>
          <a:prstGeom prst="rect">
            <a:avLst/>
          </a:prstGeom>
          <a:noFill/>
          <a:ln w="9525">
            <a:noFill/>
          </a:ln>
        </p:spPr>
        <p:txBody>
          <a:bodyPr anchor="t" anchorCtr="0">
            <a:spAutoFit/>
          </a:bodyPr>
          <a:p>
            <a:r>
              <a:rPr lang="zh-CN" altLang="en-US" sz="3200" b="1" dirty="0">
                <a:solidFill>
                  <a:srgbClr val="000000"/>
                </a:solidFill>
                <a:latin typeface="微软雅黑" pitchFamily="34" charset="-122"/>
                <a:ea typeface="微软雅黑" pitchFamily="34" charset="-122"/>
              </a:rPr>
              <a:t>（一）城乡低保</a:t>
            </a:r>
            <a:r>
              <a:rPr lang="zh-CN" altLang="zh-CN" sz="3200" b="1" dirty="0">
                <a:solidFill>
                  <a:srgbClr val="000000"/>
                </a:solidFill>
                <a:latin typeface="微软雅黑" pitchFamily="34" charset="-122"/>
                <a:ea typeface="微软雅黑" pitchFamily="34" charset="-122"/>
              </a:rPr>
              <a:t>对象认定</a:t>
            </a:r>
            <a:r>
              <a:rPr lang="zh-CN" altLang="en-US" sz="3200" b="1" dirty="0">
                <a:solidFill>
                  <a:srgbClr val="000000"/>
                </a:solidFill>
                <a:latin typeface="微软雅黑" pitchFamily="34" charset="-122"/>
                <a:ea typeface="微软雅黑" pitchFamily="34" charset="-122"/>
              </a:rPr>
              <a:t>条件</a:t>
            </a:r>
            <a:endParaRPr lang="zh-CN" altLang="en-US" sz="3200" b="1" dirty="0">
              <a:solidFill>
                <a:srgbClr val="000000"/>
              </a:solidFill>
              <a:latin typeface="微软雅黑" pitchFamily="34" charset="-122"/>
              <a:ea typeface="微软雅黑" pitchFamily="34" charset="-122"/>
            </a:endParaRPr>
          </a:p>
        </p:txBody>
      </p:sp>
      <p:sp>
        <p:nvSpPr>
          <p:cNvPr id="33" name="Freeform 5"/>
          <p:cNvSpPr>
            <a:spLocks noEditPoints="1"/>
          </p:cNvSpPr>
          <p:nvPr/>
        </p:nvSpPr>
        <p:spPr>
          <a:xfrm>
            <a:off x="546100" y="361950"/>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2" name="矩形 1"/>
          <p:cNvSpPr/>
          <p:nvPr/>
        </p:nvSpPr>
        <p:spPr>
          <a:xfrm>
            <a:off x="1523365" y="3789045"/>
            <a:ext cx="8597265" cy="488950"/>
          </a:xfrm>
          <a:prstGeom prst="rect">
            <a:avLst/>
          </a:prstGeom>
        </p:spPr>
        <p:txBody>
          <a:bodyPr wrap="square">
            <a:spAutoFit/>
          </a:bodyPr>
          <a:lstStyle/>
          <a:p>
            <a:pPr marL="0" marR="0" lvl="0" indent="0" algn="just" defTabSz="914400" rtl="0">
              <a:lnSpc>
                <a:spcPts val="3100"/>
              </a:lnSpc>
              <a:spcBef>
                <a:spcPct val="0"/>
              </a:spcBef>
              <a:spcAft>
                <a:spcPts val="700"/>
              </a:spcAft>
              <a:buClrTx/>
              <a:buSzTx/>
              <a:buFont typeface="Arial" pitchFamily="34" charset="0"/>
              <a:buNone/>
              <a:defRPr/>
            </a:pPr>
            <a:r>
              <a:rPr kumimoji="0" lang="en-US" altLang="zh-CN" sz="2400" b="0" i="0" u="none" strike="noStrike" kern="1200" cap="none" spc="0" normalizeH="0" baseline="0" noProof="0" dirty="0">
                <a:ln>
                  <a:noFill/>
                </a:ln>
                <a:solidFill>
                  <a:srgbClr val="393939"/>
                </a:solidFill>
                <a:effectLst/>
                <a:uLnTx/>
                <a:uFillTx/>
                <a:latin typeface="+mj-ea"/>
                <a:ea typeface="+mj-ea"/>
                <a:cs typeface="宋体" pitchFamily="2" charset="-122"/>
              </a:rPr>
              <a:t>      </a:t>
            </a:r>
            <a:endParaRPr kumimoji="0" lang="zh-CN" altLang="en-US" sz="24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p:txBody>
      </p:sp>
      <p:sp>
        <p:nvSpPr>
          <p:cNvPr id="4" name="文本框 3"/>
          <p:cNvSpPr txBox="1"/>
          <p:nvPr/>
        </p:nvSpPr>
        <p:spPr>
          <a:xfrm>
            <a:off x="1040130" y="981075"/>
            <a:ext cx="10581005" cy="3046095"/>
          </a:xfrm>
          <a:prstGeom prst="rect">
            <a:avLst/>
          </a:prstGeom>
          <a:noFill/>
        </p:spPr>
        <p:txBody>
          <a:bodyPr wrap="square" rtlCol="0">
            <a:spAutoFit/>
          </a:bodyPr>
          <a:p>
            <a:pPr algn="l"/>
            <a:r>
              <a:rPr lang="en-US" altLang="zh-CN" sz="2400" b="1" noProof="0" dirty="0">
                <a:ln>
                  <a:noFill/>
                </a:ln>
                <a:solidFill>
                  <a:srgbClr val="000000"/>
                </a:solidFill>
                <a:effectLst/>
                <a:uLnTx/>
                <a:uFillTx/>
                <a:latin typeface="楷体" charset="-122"/>
                <a:ea typeface="楷体" charset="-122"/>
                <a:cs typeface="楷体" charset="-122"/>
                <a:sym typeface="+mn-ea"/>
              </a:rPr>
              <a:t>    </a:t>
            </a:r>
            <a:r>
              <a:rPr lang="zh-CN" altLang="en-US" sz="2400" b="1" noProof="0" dirty="0">
                <a:ln>
                  <a:noFill/>
                </a:ln>
                <a:solidFill>
                  <a:srgbClr val="000000"/>
                </a:solidFill>
                <a:effectLst/>
                <a:uLnTx/>
                <a:uFillTx/>
                <a:latin typeface="楷体" charset="-122"/>
                <a:ea typeface="楷体" charset="-122"/>
                <a:cs typeface="楷体" charset="-122"/>
                <a:sym typeface="+mn-ea"/>
              </a:rPr>
              <a:t>凡是共同生活的家庭成员月（年）人均纯收入低于我县最低生活保障标准（</a:t>
            </a:r>
            <a:r>
              <a:rPr lang="en-US" sz="2400" b="1" noProof="0" dirty="0">
                <a:ln>
                  <a:noFill/>
                </a:ln>
                <a:solidFill>
                  <a:srgbClr val="000000"/>
                </a:solidFill>
                <a:effectLst/>
                <a:uLnTx/>
                <a:uFillTx/>
                <a:latin typeface="楷体" charset="-122"/>
                <a:ea typeface="楷体" charset="-122"/>
                <a:cs typeface="楷体" charset="-122"/>
                <a:sym typeface="+mn-ea"/>
              </a:rPr>
              <a:t>2022</a:t>
            </a:r>
            <a:r>
              <a:rPr lang="zh-CN" altLang="en-US" sz="2400" b="1" noProof="0" dirty="0">
                <a:ln>
                  <a:noFill/>
                </a:ln>
                <a:solidFill>
                  <a:srgbClr val="000000"/>
                </a:solidFill>
                <a:effectLst/>
                <a:uLnTx/>
                <a:uFillTx/>
                <a:latin typeface="楷体" charset="-122"/>
                <a:ea typeface="楷体" charset="-122"/>
                <a:cs typeface="楷体" charset="-122"/>
                <a:sym typeface="+mn-ea"/>
              </a:rPr>
              <a:t>年城市为</a:t>
            </a:r>
            <a:r>
              <a:rPr lang="en-US" altLang="zh-CN" sz="2400" b="1" noProof="0" dirty="0">
                <a:ln>
                  <a:noFill/>
                </a:ln>
                <a:solidFill>
                  <a:srgbClr val="000000"/>
                </a:solidFill>
                <a:effectLst/>
                <a:uLnTx/>
                <a:uFillTx/>
                <a:latin typeface="楷体" charset="-122"/>
                <a:ea typeface="楷体" charset="-122"/>
                <a:cs typeface="楷体" charset="-122"/>
                <a:sym typeface="+mn-ea"/>
              </a:rPr>
              <a:t>680</a:t>
            </a:r>
            <a:r>
              <a:rPr lang="zh-CN" altLang="en-US" sz="2400" b="1" noProof="0" dirty="0">
                <a:ln>
                  <a:noFill/>
                </a:ln>
                <a:solidFill>
                  <a:srgbClr val="000000"/>
                </a:solidFill>
                <a:effectLst/>
                <a:uLnTx/>
                <a:uFillTx/>
                <a:latin typeface="楷体" charset="-122"/>
                <a:ea typeface="楷体" charset="-122"/>
                <a:cs typeface="楷体" charset="-122"/>
                <a:sym typeface="+mn-ea"/>
              </a:rPr>
              <a:t>元</a:t>
            </a:r>
            <a:r>
              <a:rPr lang="en-US" altLang="zh-CN" sz="2400" b="1" noProof="0" dirty="0">
                <a:ln>
                  <a:noFill/>
                </a:ln>
                <a:solidFill>
                  <a:srgbClr val="000000"/>
                </a:solidFill>
                <a:effectLst/>
                <a:uLnTx/>
                <a:uFillTx/>
                <a:latin typeface="楷体" charset="-122"/>
                <a:ea typeface="楷体" charset="-122"/>
                <a:cs typeface="楷体" charset="-122"/>
                <a:sym typeface="+mn-ea"/>
              </a:rPr>
              <a:t>/</a:t>
            </a:r>
            <a:r>
              <a:rPr lang="zh-CN" altLang="en-US" sz="2400" b="1" noProof="0" dirty="0">
                <a:ln>
                  <a:noFill/>
                </a:ln>
                <a:solidFill>
                  <a:srgbClr val="000000"/>
                </a:solidFill>
                <a:effectLst/>
                <a:uLnTx/>
                <a:uFillTx/>
                <a:latin typeface="楷体" charset="-122"/>
                <a:ea typeface="楷体" charset="-122"/>
                <a:cs typeface="楷体" charset="-122"/>
                <a:sym typeface="+mn-ea"/>
              </a:rPr>
              <a:t>月、农村为</a:t>
            </a:r>
            <a:r>
              <a:rPr lang="en-US" sz="2400" b="1" noProof="0" dirty="0">
                <a:ln>
                  <a:noFill/>
                </a:ln>
                <a:solidFill>
                  <a:srgbClr val="000000"/>
                </a:solidFill>
                <a:effectLst/>
                <a:uLnTx/>
                <a:uFillTx/>
                <a:latin typeface="楷体" charset="-122"/>
                <a:ea typeface="楷体" charset="-122"/>
                <a:cs typeface="楷体" charset="-122"/>
                <a:sym typeface="+mn-ea"/>
              </a:rPr>
              <a:t>5268</a:t>
            </a:r>
            <a:r>
              <a:rPr lang="zh-CN" altLang="en-US" sz="2400" b="1" noProof="0" dirty="0">
                <a:ln>
                  <a:noFill/>
                </a:ln>
                <a:solidFill>
                  <a:srgbClr val="000000"/>
                </a:solidFill>
                <a:effectLst/>
                <a:uLnTx/>
                <a:uFillTx/>
                <a:latin typeface="楷体" charset="-122"/>
                <a:ea typeface="楷体" charset="-122"/>
                <a:cs typeface="楷体" charset="-122"/>
                <a:sym typeface="+mn-ea"/>
              </a:rPr>
              <a:t>元</a:t>
            </a:r>
            <a:r>
              <a:rPr lang="en-US" altLang="zh-CN" sz="2400" b="1" noProof="0" dirty="0">
                <a:ln>
                  <a:noFill/>
                </a:ln>
                <a:solidFill>
                  <a:srgbClr val="000000"/>
                </a:solidFill>
                <a:effectLst/>
                <a:uLnTx/>
                <a:uFillTx/>
                <a:latin typeface="楷体" charset="-122"/>
                <a:ea typeface="楷体" charset="-122"/>
                <a:cs typeface="楷体" charset="-122"/>
                <a:sym typeface="+mn-ea"/>
              </a:rPr>
              <a:t>/</a:t>
            </a:r>
            <a:r>
              <a:rPr lang="zh-CN" altLang="en-US" sz="2400" b="1" noProof="0" dirty="0">
                <a:ln>
                  <a:noFill/>
                </a:ln>
                <a:solidFill>
                  <a:srgbClr val="000000"/>
                </a:solidFill>
                <a:effectLst/>
                <a:uLnTx/>
                <a:uFillTx/>
                <a:latin typeface="楷体" charset="-122"/>
                <a:ea typeface="楷体" charset="-122"/>
                <a:cs typeface="楷体" charset="-122"/>
                <a:sym typeface="+mn-ea"/>
              </a:rPr>
              <a:t>年），且符合最低生活保障家庭财产状况规定的家庭，均可以向户籍所在地或经常居住地乡镇人民政府申请最低生活保障</a:t>
            </a:r>
            <a:r>
              <a:rPr lang="zh-CN" altLang="zh-CN" sz="2400" b="1" noProof="0" dirty="0">
                <a:ln>
                  <a:noFill/>
                </a:ln>
                <a:solidFill>
                  <a:srgbClr val="000000"/>
                </a:solidFill>
                <a:effectLst/>
                <a:uLnTx/>
                <a:uFillTx/>
                <a:latin typeface="楷体" charset="-122"/>
                <a:ea typeface="楷体" charset="-122"/>
                <a:cs typeface="楷体" charset="-122"/>
                <a:sym typeface="+mn-ea"/>
              </a:rPr>
              <a:t>。</a:t>
            </a:r>
            <a:endParaRPr lang="zh-CN" altLang="zh-CN" sz="2400" b="1" noProof="0" dirty="0">
              <a:ln>
                <a:noFill/>
              </a:ln>
              <a:solidFill>
                <a:srgbClr val="000000"/>
              </a:solidFill>
              <a:effectLst/>
              <a:uLnTx/>
              <a:uFillTx/>
              <a:latin typeface="楷体" charset="-122"/>
              <a:ea typeface="楷体" charset="-122"/>
              <a:cs typeface="楷体" charset="-122"/>
              <a:sym typeface="+mn-ea"/>
            </a:endParaRPr>
          </a:p>
          <a:p>
            <a:pPr algn="l"/>
            <a:r>
              <a:rPr lang="en-US" altLang="zh-CN" sz="2400">
                <a:latin typeface="仿宋_GB2312" pitchFamily="49" charset="-122"/>
                <a:ea typeface="仿宋_GB2312" pitchFamily="49" charset="-122"/>
                <a:cs typeface="仿宋_GB2312" pitchFamily="49" charset="-122"/>
                <a:sym typeface="+mn-ea"/>
              </a:rPr>
              <a:t>   </a:t>
            </a:r>
            <a:r>
              <a:rPr lang="en-US" altLang="zh-CN" sz="2400">
                <a:latin typeface="楷体_GB2312" charset="-122"/>
                <a:ea typeface="楷体_GB2312" charset="-122"/>
                <a:cs typeface="楷体_GB2312" charset="-122"/>
                <a:sym typeface="+mn-ea"/>
              </a:rPr>
              <a:t> </a:t>
            </a:r>
            <a:r>
              <a:rPr lang="zh-CN" altLang="en-US" sz="2400" b="1" noProof="0" dirty="0">
                <a:ln>
                  <a:noFill/>
                </a:ln>
                <a:solidFill>
                  <a:srgbClr val="000000"/>
                </a:solidFill>
                <a:effectLst/>
                <a:uLnTx/>
                <a:uFillTx/>
                <a:latin typeface="楷体" charset="-122"/>
                <a:ea typeface="楷体" charset="-122"/>
                <a:cs typeface="楷体" charset="-122"/>
                <a:sym typeface="+mn-ea"/>
              </a:rPr>
              <a:t>简单的讲，城乡低保</a:t>
            </a:r>
            <a:r>
              <a:rPr lang="zh-CN" altLang="zh-CN" sz="2400" b="1" noProof="0" dirty="0">
                <a:ln>
                  <a:noFill/>
                </a:ln>
                <a:solidFill>
                  <a:srgbClr val="000000"/>
                </a:solidFill>
                <a:effectLst/>
                <a:uLnTx/>
                <a:uFillTx/>
                <a:latin typeface="楷体" charset="-122"/>
                <a:ea typeface="楷体" charset="-122"/>
                <a:cs typeface="楷体" charset="-122"/>
                <a:sym typeface="+mn-ea"/>
              </a:rPr>
              <a:t>对象认定有三个基本</a:t>
            </a:r>
            <a:r>
              <a:rPr lang="zh-CN" altLang="en-US" sz="2400" b="1" noProof="0" dirty="0">
                <a:ln>
                  <a:noFill/>
                </a:ln>
                <a:solidFill>
                  <a:srgbClr val="000000"/>
                </a:solidFill>
                <a:effectLst/>
                <a:uLnTx/>
                <a:uFillTx/>
                <a:latin typeface="楷体" charset="-122"/>
                <a:ea typeface="楷体" charset="-122"/>
                <a:cs typeface="楷体" charset="-122"/>
                <a:sym typeface="+mn-ea"/>
              </a:rPr>
              <a:t>条件，即：家庭收入、家庭财产、刚性支出。</a:t>
            </a:r>
            <a:endParaRPr kumimoji="0" lang="zh-CN" altLang="en-US" sz="24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algn="l"/>
            <a:endParaRPr lang="en-US" altLang="zh-CN" sz="2400">
              <a:latin typeface="楷体_GB2312" charset="-122"/>
              <a:ea typeface="楷体_GB2312" charset="-122"/>
              <a:cs typeface="楷体_GB2312" charset="-122"/>
              <a:sym typeface="+mn-ea"/>
            </a:endParaRPr>
          </a:p>
          <a:p>
            <a:pPr algn="l"/>
            <a:r>
              <a:rPr lang="en-US" altLang="zh-CN" sz="2400">
                <a:latin typeface="楷体_GB2312" charset="-122"/>
                <a:ea typeface="楷体_GB2312" charset="-122"/>
                <a:cs typeface="楷体_GB2312" charset="-122"/>
                <a:sym typeface="+mn-ea"/>
              </a:rPr>
              <a:t>   </a:t>
            </a:r>
            <a:endParaRPr lang="zh-CN" altLang="en-US" sz="2400"/>
          </a:p>
        </p:txBody>
      </p:sp>
      <p:sp>
        <p:nvSpPr>
          <p:cNvPr id="3" name="文本框 2"/>
          <p:cNvSpPr txBox="1"/>
          <p:nvPr/>
        </p:nvSpPr>
        <p:spPr>
          <a:xfrm>
            <a:off x="1064260" y="3357245"/>
            <a:ext cx="10537825" cy="2676525"/>
          </a:xfrm>
          <a:prstGeom prst="rect">
            <a:avLst/>
          </a:prstGeom>
          <a:noFill/>
        </p:spPr>
        <p:txBody>
          <a:bodyPr wrap="square" rtlCol="0">
            <a:spAutoFit/>
          </a:bodyPr>
          <a:p>
            <a:r>
              <a:rPr lang="en-US" altLang="zh-CN" sz="2400">
                <a:latin typeface="楷体" charset="-122"/>
                <a:ea typeface="楷体" charset="-122"/>
                <a:cs typeface="楷体" charset="-122"/>
                <a:sym typeface="+mn-ea"/>
              </a:rPr>
              <a:t>    </a:t>
            </a:r>
            <a:r>
              <a:rPr lang="zh-CN" altLang="en-US" sz="2400" b="1">
                <a:solidFill>
                  <a:srgbClr val="000000"/>
                </a:solidFill>
                <a:uFillTx/>
                <a:latin typeface="楷体" charset="-122"/>
                <a:ea typeface="楷体" charset="-122"/>
                <a:cs typeface="楷体" charset="-122"/>
                <a:sym typeface="+mn-ea"/>
              </a:rPr>
              <a:t>★</a:t>
            </a:r>
            <a:r>
              <a:rPr lang="en-US" altLang="zh-CN" sz="2400" b="1">
                <a:solidFill>
                  <a:srgbClr val="000000"/>
                </a:solidFill>
                <a:uFillTx/>
                <a:latin typeface="楷体" charset="-122"/>
                <a:ea typeface="楷体" charset="-122"/>
                <a:cs typeface="楷体" charset="-122"/>
              </a:rPr>
              <a:t>共同生活家庭成员包括：配偶；未成年子女；已成年但不能独立生活的子女，包括在校接受全日制本科及以下学历教育的子女；其他具有法定赡养、扶养、抚养义务关系并长期共同居住的人员。</a:t>
            </a:r>
            <a:endParaRPr lang="en-US" altLang="zh-CN" sz="2400" b="1">
              <a:solidFill>
                <a:srgbClr val="000000"/>
              </a:solidFill>
              <a:uFillTx/>
              <a:latin typeface="楷体" charset="-122"/>
              <a:ea typeface="楷体" charset="-122"/>
              <a:cs typeface="楷体" charset="-122"/>
            </a:endParaRPr>
          </a:p>
          <a:p>
            <a:r>
              <a:rPr lang="en-US" altLang="zh-CN" sz="2400" b="1">
                <a:solidFill>
                  <a:srgbClr val="000000"/>
                </a:solidFill>
                <a:uFillTx/>
                <a:latin typeface="楷体" charset="-122"/>
                <a:ea typeface="楷体" charset="-122"/>
                <a:cs typeface="楷体" charset="-122"/>
              </a:rPr>
              <a:t>    </a:t>
            </a:r>
            <a:r>
              <a:rPr lang="zh-CN" altLang="en-US" sz="2400" b="1">
                <a:solidFill>
                  <a:srgbClr val="000000"/>
                </a:solidFill>
                <a:uFillTx/>
                <a:latin typeface="楷体" charset="-122"/>
                <a:ea typeface="楷体" charset="-122"/>
                <a:cs typeface="楷体" charset="-122"/>
              </a:rPr>
              <a:t>★</a:t>
            </a:r>
            <a:r>
              <a:rPr lang="en-US" altLang="zh-CN" sz="2400" b="1">
                <a:solidFill>
                  <a:srgbClr val="000000"/>
                </a:solidFill>
                <a:uFillTx/>
                <a:latin typeface="楷体" charset="-122"/>
                <a:ea typeface="楷体" charset="-122"/>
                <a:cs typeface="楷体" charset="-122"/>
              </a:rPr>
              <a:t>下列人员不计入共同生活的家庭成员：连续三年以上（含三年）脱离家庭独立生活的宗教教职人员；在监狱内服刑、在戒毒所强制隔离戒毒或者宣告失踪人员；现役军人中的义务兵；县级以上人民政府民政部门根据本条原则和有关程序认定的其他人员。</a:t>
            </a:r>
            <a:endParaRPr lang="en-US" altLang="zh-CN" sz="2400" b="1">
              <a:solidFill>
                <a:srgbClr val="000000"/>
              </a:solidFill>
              <a:uFillTx/>
              <a:latin typeface="楷体" charset="-122"/>
              <a:ea typeface="楷体" charset="-122"/>
              <a:cs typeface="楷体" charset="-122"/>
            </a:endParaRPr>
          </a:p>
        </p:txBody>
      </p:sp>
    </p:spTree>
  </p:cSld>
  <p:clrMapOvr>
    <a:masterClrMapping/>
  </p:clrMapOvr>
  <p:transition spd="slow" advTm="37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p:cTn id="13"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2"/>
                                        </p:tgtEl>
                                        <p:attrNameLst>
                                          <p:attrName>ppt_y</p:attrName>
                                        </p:attrNameLst>
                                      </p:cBhvr>
                                      <p:tavLst>
                                        <p:tav tm="0">
                                          <p:val>
                                            <p:strVal val="#ppt_y"/>
                                          </p:val>
                                        </p:tav>
                                        <p:tav tm="100000">
                                          <p:val>
                                            <p:strVal val="#ppt_y"/>
                                          </p:val>
                                        </p:tav>
                                      </p:tavLst>
                                    </p:anim>
                                    <p:anim calcmode="lin" valueType="num">
                                      <p:cBhvr>
                                        <p:cTn id="15"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2"/>
                                        </p:tgtEl>
                                      </p:cBhvr>
                                    </p:animEffect>
                                  </p:childTnLst>
                                </p:cTn>
                              </p:par>
                            </p:childTnLst>
                          </p:cTn>
                        </p:par>
                        <p:par>
                          <p:cTn id="18" fill="hold">
                            <p:stCondLst>
                              <p:cond delay="118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400"/>
                                        <p:tgtEl>
                                          <p:spTgt spid="2"/>
                                        </p:tgtEl>
                                      </p:cBhvr>
                                    </p:animEffect>
                                    <p:anim calcmode="lin" valueType="num">
                                      <p:cBhvr>
                                        <p:cTn id="22" dur="400" fill="hold"/>
                                        <p:tgtEl>
                                          <p:spTgt spid="2"/>
                                        </p:tgtEl>
                                        <p:attrNameLst>
                                          <p:attrName>ppt_x</p:attrName>
                                        </p:attrNameLst>
                                      </p:cBhvr>
                                      <p:tavLst>
                                        <p:tav tm="0">
                                          <p:val>
                                            <p:strVal val="#ppt_x"/>
                                          </p:val>
                                        </p:tav>
                                        <p:tav tm="100000">
                                          <p:val>
                                            <p:strVal val="#ppt_x"/>
                                          </p:val>
                                        </p:tav>
                                      </p:tavLst>
                                    </p:anim>
                                    <p:anim calcmode="lin" valueType="num">
                                      <p:cBhvr>
                                        <p:cTn id="23" dur="4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Freeform 5"/>
          <p:cNvSpPr>
            <a:spLocks noEditPoints="1"/>
          </p:cNvSpPr>
          <p:nvPr/>
        </p:nvSpPr>
        <p:spPr>
          <a:xfrm>
            <a:off x="282575" y="173038"/>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51205" name="文本框 3"/>
          <p:cNvSpPr txBox="1"/>
          <p:nvPr/>
        </p:nvSpPr>
        <p:spPr>
          <a:xfrm>
            <a:off x="904875" y="173038"/>
            <a:ext cx="10387013" cy="583565"/>
          </a:xfrm>
          <a:prstGeom prst="rect">
            <a:avLst/>
          </a:prstGeom>
          <a:noFill/>
          <a:ln w="9525">
            <a:noFill/>
          </a:ln>
        </p:spPr>
        <p:txBody>
          <a:bodyPr wrap="square" anchor="t" anchorCtr="0">
            <a:spAutoFit/>
          </a:bodyPr>
          <a:p>
            <a:r>
              <a:rPr lang="zh-CN" sz="3200" b="1">
                <a:solidFill>
                  <a:srgbClr val="000000"/>
                </a:solidFill>
                <a:latin typeface="微软雅黑" pitchFamily="34" charset="-122"/>
                <a:ea typeface="微软雅黑" pitchFamily="34" charset="-122"/>
              </a:rPr>
              <a:t>四、档案资料规范管理</a:t>
            </a:r>
            <a:endParaRPr lang="zh-CN" sz="3200" b="1">
              <a:solidFill>
                <a:srgbClr val="000000"/>
              </a:solidFill>
              <a:latin typeface="微软雅黑" pitchFamily="34" charset="-122"/>
              <a:ea typeface="微软雅黑" pitchFamily="34" charset="-122"/>
            </a:endParaRPr>
          </a:p>
        </p:txBody>
      </p:sp>
      <p:pic>
        <p:nvPicPr>
          <p:cNvPr id="3" name="图片 2" descr=")NU_%LLOJ~@44$C([P(@FFP"/>
          <p:cNvPicPr>
            <a:picLocks noChangeAspect="1"/>
          </p:cNvPicPr>
          <p:nvPr/>
        </p:nvPicPr>
        <p:blipFill>
          <a:blip r:embed="rId1"/>
          <a:stretch>
            <a:fillRect/>
          </a:stretch>
        </p:blipFill>
        <p:spPr>
          <a:xfrm>
            <a:off x="626110" y="1052830"/>
            <a:ext cx="7598410" cy="4573905"/>
          </a:xfrm>
          <a:prstGeom prst="rect">
            <a:avLst/>
          </a:prstGeom>
        </p:spPr>
      </p:pic>
      <p:sp>
        <p:nvSpPr>
          <p:cNvPr id="97281" name="Rectangle 3"/>
          <p:cNvSpPr>
            <a:spLocks noGrp="1"/>
          </p:cNvSpPr>
          <p:nvPr/>
        </p:nvSpPr>
        <p:spPr>
          <a:xfrm>
            <a:off x="8402955" y="1529715"/>
            <a:ext cx="3343275" cy="4444365"/>
          </a:xfrm>
          <a:prstGeom prst="rect">
            <a:avLst/>
          </a:prstGeom>
          <a:noFill/>
          <a:ln w="9525">
            <a:noFill/>
            <a:miter lim="800000"/>
          </a:ln>
        </p:spPr>
        <p:txBody>
          <a:bodyPr vert="horz" wrap="square" lIns="91440" tIns="45720" rIns="91440" bIns="45720" numCol="1" anchor="t" anchorCtr="0" compatLnSpc="1"/>
          <a:lst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华文新魏" panose="02010800040101010101" charset="-122"/>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华文新魏" panose="02010800040101010101" charset="-122"/>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华文新魏" panose="02010800040101010101" charset="-122"/>
              </a:defRPr>
            </a:lvl3pPr>
            <a:lvl4pPr marL="1005205"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华文新魏" panose="02010800040101010101" charset="-122"/>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华文新魏" panose="02010800040101010101" charset="-122"/>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lstStyle>
          <a:p>
            <a:r>
              <a:rPr lang="zh-CN" altLang="en-US" sz="2400" smtClean="0">
                <a:ea typeface="宋体" pitchFamily="2" charset="-122"/>
              </a:rPr>
              <a:t>注意：</a:t>
            </a:r>
            <a:endParaRPr lang="zh-CN" altLang="en-US" sz="2400" smtClean="0">
              <a:ea typeface="宋体" pitchFamily="2" charset="-122"/>
            </a:endParaRPr>
          </a:p>
          <a:p>
            <a:pPr marL="0" indent="0">
              <a:buNone/>
            </a:pPr>
            <a:r>
              <a:rPr lang="en-US" altLang="zh-CN" sz="1400" smtClean="0">
                <a:ea typeface="宋体" pitchFamily="2" charset="-122"/>
              </a:rPr>
              <a:t>     </a:t>
            </a:r>
            <a:r>
              <a:rPr lang="en-US" altLang="zh-CN" sz="1400" smtClean="0">
                <a:solidFill>
                  <a:srgbClr val="DA4A44"/>
                </a:solidFill>
                <a:ea typeface="宋体" pitchFamily="2" charset="-122"/>
              </a:rPr>
              <a:t> </a:t>
            </a:r>
            <a:endParaRPr lang="en-US" altLang="zh-CN"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备注栏内填写急难型或支出型。</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救助理由按急难型和支出型分别填写，急难型对象中填写</a:t>
            </a:r>
            <a:r>
              <a:rPr lang="zh-CN" altLang="en-US" sz="1400" smtClean="0">
                <a:solidFill>
                  <a:srgbClr val="000000"/>
                </a:solidFill>
                <a:ea typeface="宋体" pitchFamily="2" charset="-122"/>
              </a:rPr>
              <a:t>火灾、交通事故、突发重特大疾病</a:t>
            </a:r>
            <a:r>
              <a:rPr lang="zh-CN" altLang="en-US" sz="1400" smtClean="0">
                <a:solidFill>
                  <a:srgbClr val="DA4A44"/>
                </a:solidFill>
                <a:ea typeface="宋体" pitchFamily="2" charset="-122"/>
              </a:rPr>
              <a:t>和其他；支出型对象中填写</a:t>
            </a:r>
            <a:r>
              <a:rPr lang="zh-CN" altLang="en-US" sz="1400" smtClean="0">
                <a:solidFill>
                  <a:srgbClr val="000000"/>
                </a:solidFill>
                <a:ea typeface="宋体" pitchFamily="2" charset="-122"/>
              </a:rPr>
              <a:t>因学、因病、因残、因灾、因疫</a:t>
            </a:r>
            <a:r>
              <a:rPr lang="zh-CN" altLang="en-US" sz="1400" smtClean="0">
                <a:solidFill>
                  <a:srgbClr val="DA4A44"/>
                </a:solidFill>
                <a:ea typeface="宋体" pitchFamily="2" charset="-122"/>
              </a:rPr>
              <a:t>。</a:t>
            </a:r>
            <a:endParaRPr lang="zh-CN" altLang="en-US" sz="1400" smtClean="0">
              <a:solidFill>
                <a:srgbClr val="DA4A44"/>
              </a:solidFill>
              <a:ea typeface="宋体" pitchFamily="2" charset="-122"/>
            </a:endParaRPr>
          </a:p>
          <a:p>
            <a:pPr marL="0" indent="0">
              <a:buNone/>
            </a:pPr>
            <a:r>
              <a:rPr lang="zh-CN" altLang="en-US" sz="1400" smtClean="0">
                <a:solidFill>
                  <a:srgbClr val="DA4A44"/>
                </a:solidFill>
                <a:ea typeface="宋体" pitchFamily="2" charset="-122"/>
              </a:rPr>
              <a:t> </a:t>
            </a:r>
            <a:r>
              <a:rPr lang="en-US" altLang="zh-CN" sz="1400" smtClean="0">
                <a:solidFill>
                  <a:srgbClr val="DA4A44"/>
                </a:solidFill>
                <a:ea typeface="宋体" pitchFamily="2" charset="-122"/>
              </a:rPr>
              <a:t>     </a:t>
            </a:r>
            <a:r>
              <a:rPr lang="zh-CN" altLang="en-US" sz="1400" smtClean="0">
                <a:solidFill>
                  <a:srgbClr val="DA4A44"/>
                </a:solidFill>
                <a:ea typeface="宋体" pitchFamily="2" charset="-122"/>
              </a:rPr>
              <a:t>以此表为基础，社会救助系统、规财台账数据必须与此表一致。</a:t>
            </a:r>
            <a:endParaRPr lang="zh-CN" altLang="en-US" sz="1400" smtClean="0">
              <a:solidFill>
                <a:srgbClr val="DA4A44"/>
              </a:solidFill>
              <a:ea typeface="宋体" pitchFamily="2" charset="-122"/>
            </a:endParaRPr>
          </a:p>
          <a:p>
            <a:pPr marL="0" indent="0">
              <a:buNone/>
            </a:pPr>
            <a:r>
              <a:rPr lang="en-US" altLang="zh-CN" sz="1400" smtClean="0">
                <a:solidFill>
                  <a:srgbClr val="DA4A44"/>
                </a:solidFill>
                <a:ea typeface="宋体" pitchFamily="2" charset="-122"/>
              </a:rPr>
              <a:t>     </a:t>
            </a:r>
            <a:endParaRPr lang="zh-CN" altLang="en-US" sz="1400" smtClean="0">
              <a:solidFill>
                <a:srgbClr val="DA4A44"/>
              </a:solidFill>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10448">
        <p:random/>
      </p:transition>
    </mc:Choice>
    <mc:Fallback>
      <p:transition spd="slow" advTm="10448">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1" name="图片 10"/>
          <p:cNvPicPr>
            <a:picLocks noChangeAspect="1"/>
          </p:cNvPicPr>
          <p:nvPr/>
        </p:nvPicPr>
        <p:blipFill>
          <a:blip r:embed="rId2"/>
          <a:stretch>
            <a:fillRect/>
          </a:stretch>
        </p:blipFill>
        <p:spPr>
          <a:xfrm>
            <a:off x="0" y="5864225"/>
            <a:ext cx="12196763" cy="993775"/>
          </a:xfrm>
          <a:prstGeom prst="rect">
            <a:avLst/>
          </a:prstGeom>
          <a:noFill/>
          <a:ln w="9525">
            <a:noFill/>
          </a:ln>
        </p:spPr>
      </p:pic>
      <p:pic>
        <p:nvPicPr>
          <p:cNvPr id="3" name="图片 2"/>
          <p:cNvPicPr>
            <a:picLocks noChangeAspect="1"/>
          </p:cNvPicPr>
          <p:nvPr/>
        </p:nvPicPr>
        <p:blipFill>
          <a:blip r:embed="rId3"/>
          <a:stretch>
            <a:fillRect/>
          </a:stretch>
        </p:blipFill>
        <p:spPr>
          <a:xfrm>
            <a:off x="3175" y="3924300"/>
            <a:ext cx="4946650" cy="2427288"/>
          </a:xfrm>
          <a:prstGeom prst="rect">
            <a:avLst/>
          </a:prstGeom>
          <a:noFill/>
          <a:ln w="9525">
            <a:noFill/>
          </a:ln>
        </p:spPr>
      </p:pic>
      <p:sp>
        <p:nvSpPr>
          <p:cNvPr id="4" name="文本框 3"/>
          <p:cNvSpPr txBox="1"/>
          <p:nvPr/>
        </p:nvSpPr>
        <p:spPr>
          <a:xfrm>
            <a:off x="5501005" y="2492375"/>
            <a:ext cx="4373563" cy="1106488"/>
          </a:xfrm>
          <a:prstGeom prst="rect">
            <a:avLst/>
          </a:prstGeom>
          <a:noFill/>
          <a:ln w="9525">
            <a:noFill/>
          </a:ln>
        </p:spPr>
        <p:txBody>
          <a:bodyPr wrap="none" anchor="t" anchorCtr="0">
            <a:spAutoFit/>
          </a:bodyPr>
          <a:p>
            <a:pPr algn="ctr"/>
            <a:r>
              <a:rPr lang="zh-CN" altLang="zh-CN" sz="6600" b="1" dirty="0">
                <a:solidFill>
                  <a:srgbClr val="000000"/>
                </a:solidFill>
                <a:latin typeface="微软雅黑" pitchFamily="34" charset="-122"/>
                <a:ea typeface="微软雅黑" pitchFamily="34" charset="-122"/>
              </a:rPr>
              <a:t>谢谢大家！</a:t>
            </a:r>
            <a:endParaRPr lang="zh-CN" altLang="zh-CN" sz="6600" b="1" dirty="0">
              <a:solidFill>
                <a:srgbClr val="000000"/>
              </a:solidFill>
              <a:latin typeface="微软雅黑" pitchFamily="34" charset="-122"/>
              <a:ea typeface="微软雅黑" pitchFamily="34" charset="-122"/>
            </a:endParaRPr>
          </a:p>
        </p:txBody>
      </p:sp>
      <p:pic>
        <p:nvPicPr>
          <p:cNvPr id="6" name="图片 5"/>
          <p:cNvPicPr>
            <a:picLocks noChangeAspect="1"/>
          </p:cNvPicPr>
          <p:nvPr/>
        </p:nvPicPr>
        <p:blipFill>
          <a:blip r:embed="rId4"/>
          <a:stretch>
            <a:fillRect/>
          </a:stretch>
        </p:blipFill>
        <p:spPr>
          <a:xfrm>
            <a:off x="5500688" y="841375"/>
            <a:ext cx="1265237" cy="636588"/>
          </a:xfrm>
          <a:prstGeom prst="rect">
            <a:avLst/>
          </a:prstGeom>
          <a:noFill/>
          <a:ln w="9525">
            <a:noFill/>
          </a:ln>
        </p:spPr>
      </p:pic>
      <p:grpSp>
        <p:nvGrpSpPr>
          <p:cNvPr id="73734" name="组合 11"/>
          <p:cNvGrpSpPr/>
          <p:nvPr/>
        </p:nvGrpSpPr>
        <p:grpSpPr>
          <a:xfrm>
            <a:off x="973138" y="1916113"/>
            <a:ext cx="3240087" cy="2184400"/>
            <a:chOff x="314700" y="1609549"/>
            <a:chExt cx="4100513" cy="2725738"/>
          </a:xfrm>
        </p:grpSpPr>
        <p:pic>
          <p:nvPicPr>
            <p:cNvPr id="73735" name="图片 4"/>
            <p:cNvPicPr>
              <a:picLocks noChangeAspect="1"/>
            </p:cNvPicPr>
            <p:nvPr/>
          </p:nvPicPr>
          <p:blipFill>
            <a:blip r:embed="rId5"/>
            <a:stretch>
              <a:fillRect/>
            </a:stretch>
          </p:blipFill>
          <p:spPr>
            <a:xfrm>
              <a:off x="2530850" y="2704924"/>
              <a:ext cx="1884363" cy="1630363"/>
            </a:xfrm>
            <a:prstGeom prst="rect">
              <a:avLst/>
            </a:prstGeom>
            <a:noFill/>
            <a:ln w="9525">
              <a:noFill/>
            </a:ln>
          </p:spPr>
        </p:pic>
        <p:pic>
          <p:nvPicPr>
            <p:cNvPr id="73736" name="图片 5"/>
            <p:cNvPicPr>
              <a:picLocks noChangeAspect="1"/>
            </p:cNvPicPr>
            <p:nvPr/>
          </p:nvPicPr>
          <p:blipFill>
            <a:blip r:embed="rId6"/>
            <a:stretch>
              <a:fillRect/>
            </a:stretch>
          </p:blipFill>
          <p:spPr>
            <a:xfrm>
              <a:off x="314700" y="1609549"/>
              <a:ext cx="3297238" cy="2725738"/>
            </a:xfrm>
            <a:prstGeom prst="rect">
              <a:avLst/>
            </a:prstGeom>
            <a:noFill/>
            <a:ln w="9525">
              <a:noFill/>
            </a:ln>
          </p:spPr>
        </p:pic>
        <p:pic>
          <p:nvPicPr>
            <p:cNvPr id="73737" name="图片 6"/>
            <p:cNvPicPr>
              <a:picLocks noChangeAspect="1"/>
            </p:cNvPicPr>
            <p:nvPr/>
          </p:nvPicPr>
          <p:blipFill>
            <a:blip r:embed="rId7"/>
            <a:stretch>
              <a:fillRect/>
            </a:stretch>
          </p:blipFill>
          <p:spPr>
            <a:xfrm>
              <a:off x="1102100" y="3251024"/>
              <a:ext cx="3313113" cy="1057275"/>
            </a:xfrm>
            <a:prstGeom prst="rect">
              <a:avLst/>
            </a:prstGeom>
            <a:noFill/>
            <a:ln w="9525">
              <a:noFill/>
            </a:ln>
          </p:spPr>
        </p:pic>
      </p:grpSp>
      <p:sp>
        <p:nvSpPr>
          <p:cNvPr id="2" name="文本框 1"/>
          <p:cNvSpPr txBox="1"/>
          <p:nvPr/>
        </p:nvSpPr>
        <p:spPr>
          <a:xfrm>
            <a:off x="7898765" y="5957570"/>
            <a:ext cx="3834130" cy="368300"/>
          </a:xfrm>
          <a:prstGeom prst="rect">
            <a:avLst/>
          </a:prstGeom>
          <a:noFill/>
        </p:spPr>
        <p:txBody>
          <a:bodyPr wrap="square" rtlCol="0">
            <a:spAutoFit/>
          </a:bodyPr>
          <a:p>
            <a:r>
              <a:rPr lang="zh-CN" altLang="en-US">
                <a:latin typeface="华文中宋" panose="02010600040101010101" charset="-122"/>
                <a:ea typeface="华文中宋" panose="02010600040101010101" charset="-122"/>
                <a:cs typeface="华文中宋" panose="02010600040101010101" charset="-122"/>
              </a:rPr>
              <a:t>制作人：付亮亮</a:t>
            </a:r>
            <a:r>
              <a:rPr lang="en-US" altLang="zh-CN">
                <a:latin typeface="华文中宋" panose="02010600040101010101" charset="-122"/>
                <a:ea typeface="华文中宋" panose="02010600040101010101" charset="-122"/>
                <a:cs typeface="华文中宋" panose="02010600040101010101" charset="-122"/>
              </a:rPr>
              <a:t>    13519043207</a:t>
            </a:r>
            <a:endParaRPr lang="en-US" altLang="zh-CN">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advTm="6157">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TextBox 104"/>
          <p:cNvSpPr txBox="1"/>
          <p:nvPr/>
        </p:nvSpPr>
        <p:spPr>
          <a:xfrm>
            <a:off x="847725" y="271463"/>
            <a:ext cx="8140700" cy="583565"/>
          </a:xfrm>
          <a:prstGeom prst="rect">
            <a:avLst/>
          </a:prstGeom>
          <a:noFill/>
          <a:ln w="9525">
            <a:noFill/>
          </a:ln>
        </p:spPr>
        <p:txBody>
          <a:bodyPr wrap="square" anchor="t" anchorCtr="0">
            <a:spAutoFit/>
          </a:bodyPr>
          <a:p>
            <a:r>
              <a:rPr lang="zh-CN" altLang="en-US" sz="3200" b="1" dirty="0">
                <a:solidFill>
                  <a:schemeClr val="accent1"/>
                </a:solidFill>
                <a:latin typeface="微软雅黑" pitchFamily="34" charset="-122"/>
                <a:ea typeface="微软雅黑" pitchFamily="34" charset="-122"/>
              </a:rPr>
              <a:t>（二）</a:t>
            </a:r>
            <a:r>
              <a:rPr lang="zh-CN" sz="3200" b="1" dirty="0">
                <a:solidFill>
                  <a:schemeClr val="accent1"/>
                </a:solidFill>
                <a:latin typeface="微软雅黑" pitchFamily="34" charset="-122"/>
                <a:ea typeface="微软雅黑" pitchFamily="34" charset="-122"/>
              </a:rPr>
              <a:t>关于家庭收入的认定</a:t>
            </a:r>
            <a:endParaRPr lang="zh-CN" sz="3200" b="1" dirty="0">
              <a:solidFill>
                <a:schemeClr val="accent1"/>
              </a:solidFill>
              <a:latin typeface="微软雅黑" pitchFamily="34" charset="-122"/>
              <a:ea typeface="微软雅黑" pitchFamily="34" charset="-122"/>
            </a:endParaRPr>
          </a:p>
        </p:txBody>
      </p:sp>
      <p:sp>
        <p:nvSpPr>
          <p:cNvPr id="33" name="Freeform 5"/>
          <p:cNvSpPr>
            <a:spLocks noEditPoints="1"/>
          </p:cNvSpPr>
          <p:nvPr/>
        </p:nvSpPr>
        <p:spPr>
          <a:xfrm>
            <a:off x="546100" y="361950"/>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3" name="矩形 2"/>
          <p:cNvSpPr/>
          <p:nvPr/>
        </p:nvSpPr>
        <p:spPr>
          <a:xfrm>
            <a:off x="626110" y="908685"/>
            <a:ext cx="11297285" cy="1014730"/>
          </a:xfrm>
          <a:prstGeom prst="rect">
            <a:avLst/>
          </a:prstGeom>
          <a:ln>
            <a:solidFill>
              <a:schemeClr val="tx1"/>
            </a:solidFill>
          </a:ln>
        </p:spPr>
        <p:txBody>
          <a:bodyPr wrap="square">
            <a:spAutoFit/>
          </a:bodyPr>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家庭收入是指共同生活的家庭成员在申请前12个月内获得的全部现金及实物收入中，扣除缴纳的个人所得税、个人按规定缴纳的社会保障性支出后的实际收入。主要包括工资性收入、经营净收入、财产净收入、转移净收入、偶然所得及其他应当计入家庭收入的项目。</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p:txBody>
      </p:sp>
      <p:sp>
        <p:nvSpPr>
          <p:cNvPr id="2" name="文本框 1"/>
          <p:cNvSpPr txBox="1"/>
          <p:nvPr/>
        </p:nvSpPr>
        <p:spPr>
          <a:xfrm>
            <a:off x="615315" y="2060575"/>
            <a:ext cx="1156970" cy="368300"/>
          </a:xfrm>
          <a:prstGeom prst="rect">
            <a:avLst/>
          </a:prstGeom>
          <a:noFill/>
        </p:spPr>
        <p:txBody>
          <a:bodyPr wrap="square" rtlCol="0">
            <a:spAutoFit/>
          </a:bodyPr>
          <a:p>
            <a:r>
              <a:rPr lang="zh-CN" altLang="en-US" sz="1800" b="1" smtClean="0">
                <a:latin typeface="微软雅黑" pitchFamily="34" charset="-122"/>
                <a:ea typeface="微软雅黑" pitchFamily="34" charset="-122"/>
              </a:rPr>
              <a:t>注意事项：</a:t>
            </a:r>
            <a:endParaRPr lang="zh-CN" altLang="en-US"/>
          </a:p>
        </p:txBody>
      </p:sp>
      <p:sp>
        <p:nvSpPr>
          <p:cNvPr id="4" name="文本框 3"/>
          <p:cNvSpPr txBox="1"/>
          <p:nvPr/>
        </p:nvSpPr>
        <p:spPr>
          <a:xfrm>
            <a:off x="626110" y="2428875"/>
            <a:ext cx="11287125" cy="4331970"/>
          </a:xfrm>
          <a:prstGeom prst="rect">
            <a:avLst/>
          </a:prstGeom>
          <a:noFill/>
        </p:spPr>
        <p:txBody>
          <a:bodyPr wrap="square" rtlCol="0">
            <a:spAutoFit/>
          </a:bodyPr>
          <a:p>
            <a:pPr algn="l"/>
            <a:r>
              <a:rPr lang="en-US" altLang="zh-CN" sz="1800" b="1" smtClean="0">
                <a:latin typeface="微软雅黑" pitchFamily="34" charset="-122"/>
                <a:ea typeface="微软雅黑" pitchFamily="34" charset="-122"/>
              </a:rPr>
              <a:t>       1</a:t>
            </a:r>
            <a:r>
              <a:rPr lang="zh-CN" altLang="en-US" sz="1800" b="1" smtClean="0">
                <a:latin typeface="微软雅黑" pitchFamily="34" charset="-122"/>
                <a:ea typeface="微软雅黑" pitchFamily="34" charset="-122"/>
              </a:rPr>
              <a:t>、不计入家庭收入的规定：</a:t>
            </a:r>
            <a:r>
              <a:rPr lang="zh-CN" altLang="en-US" sz="2000" b="1" noProof="0" dirty="0">
                <a:ln>
                  <a:noFill/>
                </a:ln>
                <a:solidFill>
                  <a:srgbClr val="000000"/>
                </a:solidFill>
                <a:effectLst/>
                <a:uLnTx/>
                <a:uFillTx/>
                <a:latin typeface="楷体" charset="-122"/>
                <a:ea typeface="楷体" charset="-122"/>
                <a:cs typeface="楷体" charset="-122"/>
                <a:sym typeface="+mn-ea"/>
              </a:rPr>
              <a:t>国家规定的优待抚恤金、计划生育奖励与扶助金、奖学金、见义勇为等奖励性补助；政府发放的各类社会救助款物；“十四五”期间，中央和省上确定的城乡居民基本养老保险基础养老金。</a:t>
            </a:r>
            <a:endParaRPr lang="zh-CN" altLang="en-US" sz="2000" b="1" noProof="0" dirty="0">
              <a:ln>
                <a:noFill/>
              </a:ln>
              <a:solidFill>
                <a:srgbClr val="000000"/>
              </a:solidFill>
              <a:effectLst/>
              <a:uLnTx/>
              <a:uFillTx/>
              <a:latin typeface="楷体" charset="-122"/>
              <a:ea typeface="楷体" charset="-122"/>
              <a:cs typeface="楷体" charset="-122"/>
              <a:sym typeface="+mn-ea"/>
            </a:endParaRPr>
          </a:p>
          <a:p>
            <a:pPr algn="l"/>
            <a:r>
              <a:rPr lang="en-US" altLang="zh-CN" sz="2000" b="1" noProof="0" dirty="0">
                <a:ln>
                  <a:noFill/>
                </a:ln>
                <a:solidFill>
                  <a:srgbClr val="000000"/>
                </a:solidFill>
                <a:effectLst/>
                <a:uLnTx/>
                <a:uFillTx/>
                <a:latin typeface="楷体" charset="-122"/>
                <a:ea typeface="楷体" charset="-122"/>
                <a:cs typeface="楷体" charset="-122"/>
                <a:sym typeface="+mn-ea"/>
              </a:rPr>
              <a:t>    2</a:t>
            </a:r>
            <a:r>
              <a:rPr lang="zh-CN" altLang="en-US" sz="2000" b="1" noProof="0" dirty="0">
                <a:ln>
                  <a:noFill/>
                </a:ln>
                <a:solidFill>
                  <a:srgbClr val="000000"/>
                </a:solidFill>
                <a:effectLst/>
                <a:uLnTx/>
                <a:uFillTx/>
                <a:latin typeface="楷体" charset="-122"/>
                <a:ea typeface="楷体" charset="-122"/>
                <a:cs typeface="楷体" charset="-122"/>
                <a:sym typeface="+mn-ea"/>
              </a:rPr>
              <a:t>、</a:t>
            </a:r>
            <a:r>
              <a:rPr lang="zh-CN" altLang="en-US" b="1" smtClean="0">
                <a:latin typeface="微软雅黑" pitchFamily="34" charset="-122"/>
                <a:ea typeface="微软雅黑" pitchFamily="34" charset="-122"/>
                <a:sym typeface="+mn-ea"/>
              </a:rPr>
              <a:t>家庭成员必需的就业成本</a:t>
            </a:r>
            <a:r>
              <a:rPr lang="zh-CN" altLang="en-US" b="1" smtClean="0">
                <a:solidFill>
                  <a:schemeClr val="tx1"/>
                </a:solidFill>
                <a:latin typeface="微软雅黑" pitchFamily="34" charset="-122"/>
                <a:ea typeface="微软雅黑" pitchFamily="34" charset="-122"/>
                <a:sym typeface="+mn-ea"/>
              </a:rPr>
              <a:t>扣减方法：</a:t>
            </a:r>
            <a:r>
              <a:rPr lang="zh-CN" altLang="en-US" sz="2000" b="1" noProof="0" dirty="0">
                <a:ln>
                  <a:noFill/>
                </a:ln>
                <a:solidFill>
                  <a:srgbClr val="000000"/>
                </a:solidFill>
                <a:effectLst/>
                <a:uLnTx/>
                <a:uFillTx/>
                <a:latin typeface="楷体" charset="-122"/>
                <a:ea typeface="楷体" charset="-122"/>
                <a:cs typeface="楷体" charset="-122"/>
                <a:sym typeface="+mn-ea"/>
              </a:rPr>
              <a:t>申请享受低保家庭中，有实际就业行为、月劳动收入达到或超过就业地最低工资标准的人员，按其实际收入扣除就业地当年城市低保保障标准，剩余部分计入家庭收入（其中低保家庭中残疾人初次就业、再就业的，一年内获得的就业收入可不计入家庭收入；本地公益性岗位人员扣除自己缴纳的“五险一金”后，剩余部分计入家庭收入）。计算公式为：就业总收入=实际务工收入-就业地城市低保标准</a:t>
            </a:r>
            <a:endParaRPr lang="zh-CN" altLang="en-US" sz="2000" b="1" noProof="0" dirty="0">
              <a:ln>
                <a:noFill/>
              </a:ln>
              <a:solidFill>
                <a:srgbClr val="000000"/>
              </a:solidFill>
              <a:effectLst/>
              <a:uLnTx/>
              <a:uFillTx/>
              <a:latin typeface="楷体" charset="-122"/>
              <a:ea typeface="楷体" charset="-122"/>
              <a:cs typeface="楷体" charset="-122"/>
              <a:sym typeface="+mn-ea"/>
            </a:endParaRPr>
          </a:p>
          <a:p>
            <a:pPr algn="l"/>
            <a:r>
              <a:rPr lang="en-US" altLang="zh-CN" sz="2000" b="1" noProof="0" dirty="0">
                <a:ln>
                  <a:noFill/>
                </a:ln>
                <a:solidFill>
                  <a:srgbClr val="000000"/>
                </a:solidFill>
                <a:effectLst/>
                <a:uLnTx/>
                <a:uFillTx/>
                <a:latin typeface="楷体" charset="-122"/>
                <a:ea typeface="楷体" charset="-122"/>
                <a:cs typeface="楷体" charset="-122"/>
                <a:sym typeface="+mn-ea"/>
              </a:rPr>
              <a:t>    3</a:t>
            </a:r>
            <a:r>
              <a:rPr lang="zh-CN" altLang="en-US" sz="2000" b="1" noProof="0" dirty="0">
                <a:ln>
                  <a:noFill/>
                </a:ln>
                <a:solidFill>
                  <a:srgbClr val="000000"/>
                </a:solidFill>
                <a:effectLst/>
                <a:uLnTx/>
                <a:uFillTx/>
                <a:latin typeface="楷体" charset="-122"/>
                <a:ea typeface="楷体" charset="-122"/>
                <a:cs typeface="楷体" charset="-122"/>
                <a:sym typeface="+mn-ea"/>
              </a:rPr>
              <a:t>、</a:t>
            </a:r>
            <a:r>
              <a:rPr lang="zh-CN" altLang="en-US" sz="1800" b="1" smtClean="0">
                <a:latin typeface="微软雅黑" pitchFamily="34" charset="-122"/>
                <a:ea typeface="微软雅黑" pitchFamily="34" charset="-122"/>
                <a:sym typeface="+mn-ea"/>
              </a:rPr>
              <a:t> 赡养（抚养、扶养）费核算办法为：</a:t>
            </a:r>
            <a:r>
              <a:rPr lang="zh-CN" altLang="en-US" sz="2000" b="1" noProof="0" dirty="0">
                <a:ln>
                  <a:noFill/>
                </a:ln>
                <a:solidFill>
                  <a:srgbClr val="000000"/>
                </a:solidFill>
                <a:effectLst/>
                <a:uLnTx/>
                <a:uFillTx/>
                <a:latin typeface="楷体" charset="-122"/>
                <a:ea typeface="楷体" charset="-122"/>
                <a:cs typeface="楷体" charset="-122"/>
                <a:sym typeface="+mn-ea"/>
              </a:rPr>
              <a:t>按赡养（抚养、扶养）义务人收入扣除户籍地最低生活保障标准和该家庭因学、因病、因残刚性支出之后的40%比例推算，对已出嫁的女儿按</a:t>
            </a:r>
            <a:r>
              <a:rPr lang="en-US" altLang="zh-CN" sz="2000" b="1" noProof="0" dirty="0">
                <a:ln>
                  <a:noFill/>
                </a:ln>
                <a:solidFill>
                  <a:srgbClr val="000000"/>
                </a:solidFill>
                <a:effectLst/>
                <a:uLnTx/>
                <a:uFillTx/>
                <a:latin typeface="楷体" charset="-122"/>
                <a:ea typeface="楷体" charset="-122"/>
                <a:cs typeface="楷体" charset="-122"/>
                <a:sym typeface="+mn-ea"/>
              </a:rPr>
              <a:t>20%</a:t>
            </a:r>
            <a:r>
              <a:rPr lang="zh-CN" altLang="en-US" sz="2000" b="1" noProof="0" dirty="0">
                <a:ln>
                  <a:noFill/>
                </a:ln>
                <a:solidFill>
                  <a:srgbClr val="000000"/>
                </a:solidFill>
                <a:effectLst/>
                <a:uLnTx/>
                <a:uFillTx/>
                <a:latin typeface="楷体" charset="-122"/>
                <a:ea typeface="楷体" charset="-122"/>
                <a:cs typeface="楷体" charset="-122"/>
                <a:sym typeface="+mn-ea"/>
              </a:rPr>
              <a:t>比例推算。赡养（抚养、扶养）义务人属于特困人员、最低生活保障对象、低收入家庭成员的，在计算义务相对人转移净收入时不计入该赡养（抚养、扶养）义务人的赡养（抚养、扶养）费。</a:t>
            </a:r>
            <a:endParaRPr lang="zh-CN" altLang="en-US" sz="2000" b="1" noProof="0" dirty="0">
              <a:ln>
                <a:noFill/>
              </a:ln>
              <a:solidFill>
                <a:srgbClr val="000000"/>
              </a:solidFill>
              <a:effectLst/>
              <a:uLnTx/>
              <a:uFillTx/>
              <a:latin typeface="楷体" charset="-122"/>
              <a:ea typeface="楷体" charset="-122"/>
              <a:cs typeface="楷体" charset="-122"/>
            </a:endParaRPr>
          </a:p>
          <a:p>
            <a:pPr algn="l"/>
            <a:endParaRPr lang="zh-CN" altLang="en-US" sz="2000" b="1" noProof="0" dirty="0">
              <a:ln>
                <a:noFill/>
              </a:ln>
              <a:solidFill>
                <a:srgbClr val="000000"/>
              </a:solidFill>
              <a:effectLst/>
              <a:uLnTx/>
              <a:uFillTx/>
              <a:latin typeface="楷体" charset="-122"/>
              <a:ea typeface="楷体" charset="-122"/>
              <a:cs typeface="楷体" charset="-122"/>
            </a:endParaRPr>
          </a:p>
          <a:p>
            <a:endParaRPr lang="en-US" altLang="zh-CN"/>
          </a:p>
        </p:txBody>
      </p:sp>
    </p:spTree>
  </p:cSld>
  <p:clrMapOvr>
    <a:masterClrMapping/>
  </p:clrMapOvr>
  <p:transition spd="slow" advTm="37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p:cTn id="13"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2"/>
                                        </p:tgtEl>
                                        <p:attrNameLst>
                                          <p:attrName>ppt_y</p:attrName>
                                        </p:attrNameLst>
                                      </p:cBhvr>
                                      <p:tavLst>
                                        <p:tav tm="0">
                                          <p:val>
                                            <p:strVal val="#ppt_y"/>
                                          </p:val>
                                        </p:tav>
                                        <p:tav tm="100000">
                                          <p:val>
                                            <p:strVal val="#ppt_y"/>
                                          </p:val>
                                        </p:tav>
                                      </p:tavLst>
                                    </p:anim>
                                    <p:anim calcmode="lin" valueType="num">
                                      <p:cBhvr>
                                        <p:cTn id="15"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TextBox 104"/>
          <p:cNvSpPr txBox="1"/>
          <p:nvPr/>
        </p:nvSpPr>
        <p:spPr>
          <a:xfrm>
            <a:off x="847725" y="271463"/>
            <a:ext cx="8140700" cy="583565"/>
          </a:xfrm>
          <a:prstGeom prst="rect">
            <a:avLst/>
          </a:prstGeom>
          <a:noFill/>
          <a:ln w="9525">
            <a:noFill/>
          </a:ln>
        </p:spPr>
        <p:txBody>
          <a:bodyPr wrap="square" anchor="t" anchorCtr="0">
            <a:spAutoFit/>
          </a:bodyPr>
          <a:p>
            <a:r>
              <a:rPr lang="zh-CN" altLang="en-US" sz="3200" b="1" dirty="0">
                <a:solidFill>
                  <a:schemeClr val="accent1"/>
                </a:solidFill>
                <a:latin typeface="微软雅黑" pitchFamily="34" charset="-122"/>
                <a:ea typeface="微软雅黑" pitchFamily="34" charset="-122"/>
              </a:rPr>
              <a:t>（三）关于</a:t>
            </a:r>
            <a:r>
              <a:rPr lang="zh-CN" sz="3200" b="1" dirty="0">
                <a:solidFill>
                  <a:schemeClr val="accent1"/>
                </a:solidFill>
                <a:latin typeface="微软雅黑" pitchFamily="34" charset="-122"/>
                <a:ea typeface="微软雅黑" pitchFamily="34" charset="-122"/>
              </a:rPr>
              <a:t>刚性支出的扣减</a:t>
            </a:r>
            <a:endParaRPr lang="zh-CN" sz="3200" b="1" dirty="0">
              <a:solidFill>
                <a:schemeClr val="accent1"/>
              </a:solidFill>
              <a:latin typeface="微软雅黑" pitchFamily="34" charset="-122"/>
              <a:ea typeface="微软雅黑" pitchFamily="34" charset="-122"/>
            </a:endParaRPr>
          </a:p>
        </p:txBody>
      </p:sp>
      <p:sp>
        <p:nvSpPr>
          <p:cNvPr id="33" name="Freeform 5"/>
          <p:cNvSpPr>
            <a:spLocks noEditPoints="1"/>
          </p:cNvSpPr>
          <p:nvPr/>
        </p:nvSpPr>
        <p:spPr>
          <a:xfrm>
            <a:off x="546100" y="361950"/>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3" name="矩形 2"/>
          <p:cNvSpPr/>
          <p:nvPr/>
        </p:nvSpPr>
        <p:spPr>
          <a:xfrm>
            <a:off x="546100" y="919163"/>
            <a:ext cx="10671175" cy="5631180"/>
          </a:xfrm>
          <a:prstGeom prst="rect">
            <a:avLst/>
          </a:prstGeom>
          <a:ln>
            <a:solidFill>
              <a:schemeClr val="tx1"/>
            </a:solidFill>
          </a:ln>
        </p:spPr>
        <p:txBody>
          <a:bodyPr wrap="square">
            <a:spAutoFit/>
          </a:bodyPr>
          <a:p>
            <a:pPr marL="0" marR="0" lvl="0" indent="457200" algn="just" defTabSz="914400" rtl="0">
              <a:lnSpc>
                <a:spcPts val="3200"/>
              </a:lnSpc>
              <a:spcBef>
                <a:spcPct val="0"/>
              </a:spcBef>
              <a:spcAft>
                <a:spcPct val="0"/>
              </a:spcAft>
              <a:buClrTx/>
              <a:buSzTx/>
              <a:buFont typeface="Arial" pitchFamily="34" charset="0"/>
              <a:buNone/>
              <a:defRPr/>
            </a:pPr>
            <a:r>
              <a:rPr kumimoji="0" sz="2000" b="1" i="0" u="none" strike="noStrike" cap="none" spc="0" normalizeH="0" baseline="0" noProof="0" dirty="0">
                <a:ln>
                  <a:noFill/>
                </a:ln>
                <a:solidFill>
                  <a:srgbClr val="000000"/>
                </a:solidFill>
                <a:effectLst/>
                <a:uLnTx/>
                <a:uFillTx/>
                <a:latin typeface="楷体" charset="-122"/>
                <a:ea typeface="楷体" charset="-122"/>
                <a:cs typeface="楷体" charset="-122"/>
              </a:rPr>
              <a:t>家庭刚性支出：指在提出申请前12个月内，共同生活的家庭成员因病、因残、因学等造成的必须支出。</a:t>
            </a:r>
            <a:endParaRPr kumimoji="0" sz="2000" b="1" i="0" u="none" strike="noStrike"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a:lnSpc>
                <a:spcPts val="32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因病，</a:t>
            </a:r>
            <a:r>
              <a:rPr lang="zh-CN" altLang="en-US" sz="2000" b="1" noProof="0" dirty="0">
                <a:ln>
                  <a:noFill/>
                </a:ln>
                <a:solidFill>
                  <a:srgbClr val="000000"/>
                </a:solidFill>
                <a:effectLst/>
                <a:uLnTx/>
                <a:uFillTx/>
                <a:latin typeface="楷体" charset="-122"/>
                <a:ea typeface="楷体" charset="-122"/>
                <a:cs typeface="楷体" charset="-122"/>
                <a:sym typeface="+mn-ea"/>
              </a:rPr>
              <a:t>家庭成员因病住院按规定享受基本医疗保险、大病保险、大病补充保险、医疗救助等政策后，根据相关结算单原件或复印件认定，按个人自负费用扣减；交通费以实际支出费用扣减；必须的基本生活费低于治疗地最低生活保障标准的以实际消费支出扣减，高于治疗地城市最低生活保障标准的，按治疗地最低生活保障标准予以扣减。</a:t>
            </a:r>
            <a:endParaRPr lang="zh-CN" altLang="en-US" sz="2000" b="1" noProof="0" dirty="0">
              <a:ln>
                <a:noFill/>
              </a:ln>
              <a:solidFill>
                <a:srgbClr val="000000"/>
              </a:solidFill>
              <a:effectLst/>
              <a:uLnTx/>
              <a:uFillTx/>
              <a:latin typeface="楷体" charset="-122"/>
              <a:ea typeface="楷体" charset="-122"/>
              <a:cs typeface="楷体" charset="-122"/>
              <a:sym typeface="+mn-ea"/>
            </a:endParaRPr>
          </a:p>
          <a:p>
            <a:pPr marL="0" marR="0" lvl="0" indent="457200" algn="just" defTabSz="914400" rtl="0">
              <a:lnSpc>
                <a:spcPts val="3200"/>
              </a:lnSpc>
              <a:spcBef>
                <a:spcPct val="0"/>
              </a:spcBef>
              <a:spcAft>
                <a:spcPct val="0"/>
              </a:spcAft>
              <a:buClrTx/>
              <a:buSzTx/>
              <a:buFont typeface="Arial" pitchFamily="34" charset="0"/>
              <a:buNone/>
              <a:defRPr/>
            </a:pPr>
            <a:r>
              <a:rPr lang="zh-CN" altLang="en-US" sz="2000" b="1" noProof="0" dirty="0">
                <a:ln>
                  <a:noFill/>
                </a:ln>
                <a:solidFill>
                  <a:srgbClr val="000000"/>
                </a:solidFill>
                <a:effectLst/>
                <a:uLnTx/>
                <a:uFillTx/>
                <a:latin typeface="楷体" charset="-122"/>
                <a:ea typeface="楷体" charset="-122"/>
                <a:cs typeface="楷体" charset="-122"/>
                <a:sym typeface="+mn-ea"/>
              </a:rPr>
              <a:t>因残，因残康复治疗刚性支出按照相关票据认定,必要的辅助器械配备按个人实际支出费用（按提供的票据）计算。</a:t>
            </a:r>
            <a:endParaRPr lang="zh-CN" altLang="en-US" sz="2000" b="1" noProof="0" dirty="0">
              <a:ln>
                <a:noFill/>
              </a:ln>
              <a:solidFill>
                <a:srgbClr val="000000"/>
              </a:solidFill>
              <a:effectLst/>
              <a:uLnTx/>
              <a:uFillTx/>
              <a:latin typeface="楷体" charset="-122"/>
              <a:ea typeface="楷体" charset="-122"/>
              <a:cs typeface="楷体" charset="-122"/>
              <a:sym typeface="+mn-ea"/>
            </a:endParaRPr>
          </a:p>
          <a:p>
            <a:pPr marL="0" marR="0" lvl="0" indent="457200" algn="just" defTabSz="914400" rtl="0">
              <a:lnSpc>
                <a:spcPts val="3200"/>
              </a:lnSpc>
              <a:spcBef>
                <a:spcPct val="0"/>
              </a:spcBef>
              <a:spcAft>
                <a:spcPct val="0"/>
              </a:spcAft>
              <a:buClrTx/>
              <a:buSzTx/>
              <a:buFont typeface="Arial" pitchFamily="34" charset="0"/>
              <a:buNone/>
              <a:defRPr/>
            </a:pPr>
            <a:r>
              <a:rPr lang="zh-CN" altLang="en-US" sz="2000" b="1" noProof="0" dirty="0">
                <a:ln>
                  <a:noFill/>
                </a:ln>
                <a:solidFill>
                  <a:srgbClr val="000000"/>
                </a:solidFill>
                <a:effectLst/>
                <a:uLnTx/>
                <a:uFillTx/>
                <a:latin typeface="楷体" charset="-122"/>
                <a:ea typeface="楷体" charset="-122"/>
                <a:cs typeface="楷体" charset="-122"/>
                <a:sym typeface="+mn-ea"/>
              </a:rPr>
              <a:t>因学，家庭成员中有就读于国内全日制普通高校、高等职业（专科）学校和高中（中等职业学校）的学生，必须支出的学杂费、书本费以学校出具的正式票据原件或复印件为准；必须支出的基本生活费低于就学地城市最低生活保障保障标准1.5倍的，按实际消费支出扣减；高于就学地城市最低生活保障标准1.5倍的，按就学地城市最低生活保障标准的1.5倍予以扣减。</a:t>
            </a:r>
            <a:endParaRPr lang="zh-CN" altLang="en-US" sz="2000" b="1"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p:txBody>
      </p:sp>
    </p:spTree>
  </p:cSld>
  <p:clrMapOvr>
    <a:masterClrMapping/>
  </p:clrMapOvr>
  <p:transition spd="slow" advTm="37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p:cTn id="13"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2"/>
                                        </p:tgtEl>
                                        <p:attrNameLst>
                                          <p:attrName>ppt_y</p:attrName>
                                        </p:attrNameLst>
                                      </p:cBhvr>
                                      <p:tavLst>
                                        <p:tav tm="0">
                                          <p:val>
                                            <p:strVal val="#ppt_y"/>
                                          </p:val>
                                        </p:tav>
                                        <p:tav tm="100000">
                                          <p:val>
                                            <p:strVal val="#ppt_y"/>
                                          </p:val>
                                        </p:tav>
                                      </p:tavLst>
                                    </p:anim>
                                    <p:anim calcmode="lin" valueType="num">
                                      <p:cBhvr>
                                        <p:cTn id="15"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TextBox 104"/>
          <p:cNvSpPr txBox="1"/>
          <p:nvPr/>
        </p:nvSpPr>
        <p:spPr>
          <a:xfrm>
            <a:off x="847725" y="271463"/>
            <a:ext cx="8140700" cy="583565"/>
          </a:xfrm>
          <a:prstGeom prst="rect">
            <a:avLst/>
          </a:prstGeom>
          <a:noFill/>
          <a:ln w="9525">
            <a:noFill/>
          </a:ln>
        </p:spPr>
        <p:txBody>
          <a:bodyPr wrap="square" anchor="t" anchorCtr="0">
            <a:spAutoFit/>
          </a:bodyPr>
          <a:p>
            <a:r>
              <a:rPr lang="zh-CN" altLang="en-US" sz="3200" b="1" dirty="0">
                <a:solidFill>
                  <a:schemeClr val="accent1"/>
                </a:solidFill>
                <a:latin typeface="微软雅黑" pitchFamily="34" charset="-122"/>
                <a:ea typeface="微软雅黑" pitchFamily="34" charset="-122"/>
              </a:rPr>
              <a:t>（四）关于</a:t>
            </a:r>
            <a:r>
              <a:rPr lang="zh-CN" sz="3200" b="1" dirty="0">
                <a:solidFill>
                  <a:schemeClr val="accent1"/>
                </a:solidFill>
                <a:latin typeface="微软雅黑" pitchFamily="34" charset="-122"/>
                <a:ea typeface="微软雅黑" pitchFamily="34" charset="-122"/>
              </a:rPr>
              <a:t>家庭财产的规定</a:t>
            </a:r>
            <a:endParaRPr lang="zh-CN" sz="3200" b="1" dirty="0">
              <a:solidFill>
                <a:schemeClr val="accent1"/>
              </a:solidFill>
              <a:latin typeface="微软雅黑" pitchFamily="34" charset="-122"/>
              <a:ea typeface="微软雅黑" pitchFamily="34" charset="-122"/>
            </a:endParaRPr>
          </a:p>
        </p:txBody>
      </p:sp>
      <p:sp>
        <p:nvSpPr>
          <p:cNvPr id="33" name="Freeform 5"/>
          <p:cNvSpPr>
            <a:spLocks noEditPoints="1"/>
          </p:cNvSpPr>
          <p:nvPr/>
        </p:nvSpPr>
        <p:spPr>
          <a:xfrm>
            <a:off x="546100" y="361950"/>
            <a:ext cx="493713" cy="493713"/>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3" name="矩形 2"/>
          <p:cNvSpPr/>
          <p:nvPr/>
        </p:nvSpPr>
        <p:spPr>
          <a:xfrm>
            <a:off x="155575" y="919480"/>
            <a:ext cx="11911965" cy="5939155"/>
          </a:xfrm>
          <a:prstGeom prst="rect">
            <a:avLst/>
          </a:prstGeom>
          <a:ln>
            <a:solidFill>
              <a:schemeClr val="tx1"/>
            </a:solidFill>
          </a:ln>
        </p:spPr>
        <p:txBody>
          <a:bodyPr wrap="square">
            <a:spAutoFit/>
          </a:bodyPr>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家庭财产：指共同生活的家庭成员拥有的全部动产和不动产。共同生活的家庭成员名下财产应同时符合以下条件：</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一）银行存款（不包括6个月内因病、因学等筹集的存款）、证券、基金、商业保险、债权、互联网金融资产等金融资产总额不超过“当地农村低保标准（元/人月）×保障家庭人口（人）×24（月）”的计算数额。</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（二）居住用房不超过1套（栋），且名下再无其它商品房、商铺、车库（位）、出租类不动产等。</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家庭已拥有1套（栋）居住用房，同时父（祖）辈留下祖屋且申请家庭成员不作居住的，不认定为超过住房标准。</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（三）无5万元以上（购车价）消费型机动车或大型农机具（不包括已损坏废弃车辆和农机具）。有购车票据的，按票据金额确定购车价；没有购车票据的，按当时市场价确定。</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（四）无经商登记信息。</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r>
              <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rPr>
              <a:t>申请家庭成员名下查询到经商登记信息，但无经济实体、无收入，或者属于无雇员的小作坊、小卖部，净收入不超过当地低保标准的，以及属于建档立卡贫困户统一参加当地合作社、集体所有制公司等经济组织的，经工作人员调查核实后，可视为无经商登记。”</a:t>
            </a: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algn="l"/>
            <a:r>
              <a:rPr lang="en-US" altLang="zh-CN" sz="2000" b="1" smtClean="0">
                <a:solidFill>
                  <a:srgbClr val="FF0000"/>
                </a:solidFill>
                <a:latin typeface="微软雅黑" pitchFamily="34" charset="-122"/>
                <a:ea typeface="微软雅黑" pitchFamily="34" charset="-122"/>
                <a:sym typeface="+mn-ea"/>
              </a:rPr>
              <a:t>       </a:t>
            </a:r>
            <a:endParaRPr lang="en-US" altLang="zh-CN" sz="2000" b="1" smtClean="0">
              <a:solidFill>
                <a:srgbClr val="FF0000"/>
              </a:solidFill>
              <a:latin typeface="微软雅黑" pitchFamily="34" charset="-122"/>
              <a:ea typeface="微软雅黑" pitchFamily="34" charset="-122"/>
              <a:sym typeface="+mn-ea"/>
            </a:endParaRPr>
          </a:p>
          <a:p>
            <a:pPr algn="l"/>
            <a:r>
              <a:rPr lang="en-US" altLang="zh-CN" sz="2000" b="1" smtClean="0">
                <a:solidFill>
                  <a:srgbClr val="FF0000"/>
                </a:solidFill>
                <a:latin typeface="微软雅黑" pitchFamily="34" charset="-122"/>
                <a:ea typeface="微软雅黑" pitchFamily="34" charset="-122"/>
                <a:sym typeface="+mn-ea"/>
              </a:rPr>
              <a:t>       </a:t>
            </a:r>
            <a:r>
              <a:rPr lang="zh-CN" altLang="en-US" sz="2000" b="1" smtClean="0">
                <a:solidFill>
                  <a:srgbClr val="FF0000"/>
                </a:solidFill>
                <a:latin typeface="微软雅黑" pitchFamily="34" charset="-122"/>
                <a:ea typeface="微软雅黑" pitchFamily="34" charset="-122"/>
                <a:sym typeface="+mn-ea"/>
              </a:rPr>
              <a:t>家庭财产豁免：</a:t>
            </a:r>
            <a:r>
              <a:rPr lang="zh-CN" altLang="en-US" sz="2000" b="1" noProof="0" dirty="0">
                <a:ln>
                  <a:noFill/>
                </a:ln>
                <a:solidFill>
                  <a:srgbClr val="000000"/>
                </a:solidFill>
                <a:effectLst/>
                <a:uLnTx/>
                <a:uFillTx/>
                <a:latin typeface="楷体" charset="-122"/>
                <a:ea typeface="楷体" charset="-122"/>
                <a:cs typeface="楷体" charset="-122"/>
                <a:sym typeface="+mn-ea"/>
              </a:rPr>
              <a:t>在申请享受低保家庭生产生活财产认定时，对电视、电冰箱、手机、农用三轮车等家庭财产予以豁免。</a:t>
            </a:r>
            <a:endParaRPr lang="zh-CN" altLang="en-US" sz="2000" b="1"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a:p>
            <a:pPr marL="0" marR="0" lvl="0" indent="457200" algn="just"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en-US" sz="2000" b="1" i="0" u="none" strike="noStrike" kern="1200" cap="none" spc="0" normalizeH="0" baseline="0" noProof="0" dirty="0">
              <a:ln>
                <a:noFill/>
              </a:ln>
              <a:solidFill>
                <a:srgbClr val="000000"/>
              </a:solidFill>
              <a:effectLst/>
              <a:uLnTx/>
              <a:uFillTx/>
              <a:latin typeface="楷体" charset="-122"/>
              <a:ea typeface="楷体" charset="-122"/>
              <a:cs typeface="楷体" charset="-122"/>
            </a:endParaRPr>
          </a:p>
        </p:txBody>
      </p:sp>
    </p:spTree>
  </p:cSld>
  <p:clrMapOvr>
    <a:masterClrMapping/>
  </p:clrMapOvr>
  <p:transition spd="slow" advTm="37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2"/>
                                        </p:tgtEl>
                                        <p:attrNameLst>
                                          <p:attrName>style.visibility</p:attrName>
                                        </p:attrNameLst>
                                      </p:cBhvr>
                                      <p:to>
                                        <p:strVal val="visible"/>
                                      </p:to>
                                    </p:set>
                                    <p:anim calcmode="lin" valueType="num">
                                      <p:cBhvr>
                                        <p:cTn id="13" dur="4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4" dur="400" fill="hold"/>
                                        <p:tgtEl>
                                          <p:spTgt spid="32"/>
                                        </p:tgtEl>
                                        <p:attrNameLst>
                                          <p:attrName>ppt_y</p:attrName>
                                        </p:attrNameLst>
                                      </p:cBhvr>
                                      <p:tavLst>
                                        <p:tav tm="0">
                                          <p:val>
                                            <p:strVal val="#ppt_y"/>
                                          </p:val>
                                        </p:tav>
                                        <p:tav tm="100000">
                                          <p:val>
                                            <p:strVal val="#ppt_y"/>
                                          </p:val>
                                        </p:tav>
                                      </p:tavLst>
                                    </p:anim>
                                    <p:anim calcmode="lin" valueType="num">
                                      <p:cBhvr>
                                        <p:cTn id="15" dur="4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 dur="4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4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447675" y="354013"/>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15" name="MH_Text_1"/>
          <p:cNvSpPr/>
          <p:nvPr>
            <p:custDataLst>
              <p:tags r:id="rId1"/>
            </p:custDataLst>
          </p:nvPr>
        </p:nvSpPr>
        <p:spPr>
          <a:xfrm>
            <a:off x="574675" y="1033780"/>
            <a:ext cx="10937875" cy="5372735"/>
          </a:xfrm>
          <a:prstGeom prst="rect">
            <a:avLst/>
          </a:prstGeom>
          <a:noFill/>
          <a:ln w="12700" cap="flat" cmpd="sng">
            <a:solidFill>
              <a:srgbClr val="7F7F7F"/>
            </a:solidFill>
            <a:prstDash val="solid"/>
            <a:miter/>
            <a:headEnd type="none" w="med" len="med"/>
            <a:tailEnd type="none" w="med" len="med"/>
          </a:ln>
        </p:spPr>
        <p:txBody>
          <a:bodyPr anchor="t" anchorCtr="0"/>
          <a:p>
            <a:pPr indent="457200">
              <a:lnSpc>
                <a:spcPts val="3100"/>
              </a:lnSpc>
              <a:spcBef>
                <a:spcPts val="0"/>
              </a:spcBef>
              <a:spcAft>
                <a:spcPts val="0"/>
              </a:spcAft>
              <a:buFontTx/>
            </a:pPr>
            <a:r>
              <a:rPr lang="zh-CN" altLang="zh-CN" sz="2400" b="1" dirty="0">
                <a:solidFill>
                  <a:srgbClr val="000000"/>
                </a:solidFill>
                <a:latin typeface="楷体" charset="-122"/>
                <a:ea typeface="楷体" charset="-122"/>
                <a:sym typeface="+mn-ea"/>
              </a:rPr>
              <a:t>低保原则上“按户保”，但符合下列情形之一的人员，可以单独提出申请：</a:t>
            </a:r>
            <a:endParaRPr lang="zh-CN" altLang="zh-CN" sz="2400" b="1" dirty="0">
              <a:solidFill>
                <a:srgbClr val="000000"/>
              </a:solidFill>
              <a:latin typeface="楷体" charset="-122"/>
              <a:ea typeface="楷体" charset="-122"/>
              <a:sym typeface="+mn-ea"/>
            </a:endParaRPr>
          </a:p>
          <a:p>
            <a:pPr indent="457200">
              <a:lnSpc>
                <a:spcPts val="3100"/>
              </a:lnSpc>
              <a:spcBef>
                <a:spcPts val="0"/>
              </a:spcBef>
              <a:spcAft>
                <a:spcPts val="0"/>
              </a:spcAft>
              <a:buFontTx/>
            </a:pPr>
            <a:r>
              <a:rPr lang="zh-CN" altLang="zh-CN" sz="2400" b="1" dirty="0">
                <a:solidFill>
                  <a:srgbClr val="000000"/>
                </a:solidFill>
                <a:latin typeface="楷体" charset="-122"/>
                <a:ea typeface="楷体" charset="-122"/>
                <a:sym typeface="+mn-ea"/>
              </a:rPr>
              <a:t>1.最低生活保障边缘家庭中持有中华人民共和国残疾人证的一级、二级重度残疾人和三级智力残疾人、三级精神残疾人;</a:t>
            </a:r>
            <a:endParaRPr lang="zh-CN" altLang="zh-CN" sz="2400" b="1" dirty="0">
              <a:solidFill>
                <a:srgbClr val="000000"/>
              </a:solidFill>
              <a:latin typeface="楷体" charset="-122"/>
              <a:ea typeface="楷体" charset="-122"/>
              <a:sym typeface="+mn-ea"/>
            </a:endParaRPr>
          </a:p>
          <a:p>
            <a:pPr indent="457200">
              <a:lnSpc>
                <a:spcPts val="3100"/>
              </a:lnSpc>
              <a:spcBef>
                <a:spcPts val="0"/>
              </a:spcBef>
              <a:spcAft>
                <a:spcPts val="0"/>
              </a:spcAft>
              <a:buFontTx/>
            </a:pPr>
            <a:r>
              <a:rPr lang="zh-CN" altLang="zh-CN" sz="2400" b="1" dirty="0">
                <a:solidFill>
                  <a:srgbClr val="000000"/>
                </a:solidFill>
                <a:latin typeface="楷体" charset="-122"/>
                <a:ea typeface="楷体" charset="-122"/>
                <a:sym typeface="+mn-ea"/>
              </a:rPr>
              <a:t>2.最低生活保障边缘家庭中患有相关部门认定的重特大疾病或者当年患病就医自负费用超过上年度家庭总收入的人员;</a:t>
            </a:r>
            <a:endParaRPr lang="zh-CN" altLang="zh-CN" sz="2400" b="1" dirty="0">
              <a:solidFill>
                <a:srgbClr val="000000"/>
              </a:solidFill>
              <a:latin typeface="楷体" charset="-122"/>
              <a:ea typeface="楷体" charset="-122"/>
              <a:sym typeface="+mn-ea"/>
            </a:endParaRPr>
          </a:p>
          <a:p>
            <a:pPr indent="457200">
              <a:lnSpc>
                <a:spcPts val="3100"/>
              </a:lnSpc>
              <a:spcBef>
                <a:spcPts val="0"/>
              </a:spcBef>
              <a:spcAft>
                <a:spcPts val="0"/>
              </a:spcAft>
              <a:buFontTx/>
            </a:pPr>
            <a:r>
              <a:rPr lang="zh-CN" altLang="zh-CN" sz="2400" b="1" dirty="0">
                <a:solidFill>
                  <a:srgbClr val="000000"/>
                </a:solidFill>
                <a:latin typeface="楷体" charset="-122"/>
                <a:ea typeface="楷体" charset="-122"/>
                <a:sym typeface="+mn-ea"/>
              </a:rPr>
              <a:t>3.脱离家庭、在宗教场所居住三年以上（含三年）的生活困难的宗教教职人员；</a:t>
            </a:r>
            <a:endParaRPr lang="zh-CN" altLang="zh-CN" sz="2400" b="1" dirty="0">
              <a:solidFill>
                <a:srgbClr val="000000"/>
              </a:solidFill>
              <a:latin typeface="楷体" charset="-122"/>
              <a:ea typeface="楷体" charset="-122"/>
              <a:sym typeface="+mn-ea"/>
            </a:endParaRPr>
          </a:p>
          <a:p>
            <a:pPr indent="457200">
              <a:lnSpc>
                <a:spcPts val="3100"/>
              </a:lnSpc>
              <a:spcBef>
                <a:spcPts val="0"/>
              </a:spcBef>
              <a:spcAft>
                <a:spcPts val="0"/>
              </a:spcAft>
              <a:buFontTx/>
            </a:pPr>
            <a:r>
              <a:rPr lang="zh-CN" altLang="zh-CN" sz="2400" b="1" dirty="0">
                <a:solidFill>
                  <a:srgbClr val="000000"/>
                </a:solidFill>
                <a:latin typeface="楷体" charset="-122"/>
                <a:ea typeface="楷体" charset="-122"/>
                <a:sym typeface="+mn-ea"/>
              </a:rPr>
              <a:t>4.县级以上人民政府民政部门规定的其他特殊困难人员。</a:t>
            </a:r>
            <a:endParaRPr lang="zh-CN" altLang="zh-CN" sz="2400" b="1" dirty="0">
              <a:solidFill>
                <a:srgbClr val="000000"/>
              </a:solidFill>
              <a:latin typeface="楷体" charset="-122"/>
              <a:ea typeface="楷体" charset="-122"/>
              <a:sym typeface="+mn-ea"/>
            </a:endParaRPr>
          </a:p>
          <a:p>
            <a:pPr indent="457200">
              <a:lnSpc>
                <a:spcPts val="3100"/>
              </a:lnSpc>
              <a:spcBef>
                <a:spcPts val="0"/>
              </a:spcBef>
              <a:spcAft>
                <a:spcPts val="0"/>
              </a:spcAft>
              <a:buFontTx/>
            </a:pPr>
            <a:r>
              <a:rPr lang="zh-CN" altLang="zh-CN" sz="2400" b="1" dirty="0">
                <a:solidFill>
                  <a:srgbClr val="000000"/>
                </a:solidFill>
                <a:latin typeface="楷体" charset="-122"/>
                <a:ea typeface="楷体" charset="-122"/>
                <a:sym typeface="+mn-ea"/>
              </a:rPr>
              <a:t>最低生活保障边缘家庭一般指不符合最低生活保障条件，家庭人均收入低于当地最低生活保障标准2倍（城市为</a:t>
            </a:r>
            <a:r>
              <a:rPr lang="en-US" altLang="zh-CN" sz="2400" b="1" dirty="0">
                <a:solidFill>
                  <a:srgbClr val="000000"/>
                </a:solidFill>
                <a:latin typeface="楷体" charset="-122"/>
                <a:ea typeface="楷体" charset="-122"/>
                <a:sym typeface="+mn-ea"/>
              </a:rPr>
              <a:t>8160</a:t>
            </a:r>
            <a:r>
              <a:rPr lang="zh-CN" altLang="en-US" sz="2400" b="1" dirty="0">
                <a:solidFill>
                  <a:srgbClr val="000000"/>
                </a:solidFill>
                <a:latin typeface="楷体" charset="-122"/>
                <a:ea typeface="楷体" charset="-122"/>
                <a:sym typeface="+mn-ea"/>
              </a:rPr>
              <a:t>元至</a:t>
            </a:r>
            <a:r>
              <a:rPr lang="en-US" altLang="zh-CN" sz="2400" b="1" dirty="0">
                <a:solidFill>
                  <a:srgbClr val="000000"/>
                </a:solidFill>
                <a:latin typeface="楷体" charset="-122"/>
                <a:ea typeface="楷体" charset="-122"/>
                <a:sym typeface="+mn-ea"/>
              </a:rPr>
              <a:t>16320</a:t>
            </a:r>
            <a:r>
              <a:rPr lang="zh-CN" altLang="en-US" sz="2400" b="1" dirty="0">
                <a:solidFill>
                  <a:srgbClr val="000000"/>
                </a:solidFill>
                <a:latin typeface="楷体" charset="-122"/>
                <a:ea typeface="楷体" charset="-122"/>
                <a:sym typeface="+mn-ea"/>
              </a:rPr>
              <a:t>元、农村为</a:t>
            </a:r>
            <a:r>
              <a:rPr lang="en-US" altLang="zh-CN" sz="2400" b="1" dirty="0">
                <a:solidFill>
                  <a:srgbClr val="000000"/>
                </a:solidFill>
                <a:latin typeface="楷体" charset="-122"/>
                <a:ea typeface="楷体" charset="-122"/>
                <a:sym typeface="+mn-ea"/>
              </a:rPr>
              <a:t>5268</a:t>
            </a:r>
            <a:r>
              <a:rPr lang="zh-CN" altLang="en-US" sz="2400" b="1" dirty="0">
                <a:solidFill>
                  <a:srgbClr val="000000"/>
                </a:solidFill>
                <a:latin typeface="楷体" charset="-122"/>
                <a:ea typeface="楷体" charset="-122"/>
                <a:sym typeface="+mn-ea"/>
              </a:rPr>
              <a:t>元至</a:t>
            </a:r>
            <a:r>
              <a:rPr lang="en-US" altLang="zh-CN" sz="2400" b="1" dirty="0">
                <a:solidFill>
                  <a:srgbClr val="000000"/>
                </a:solidFill>
                <a:latin typeface="楷体" charset="-122"/>
                <a:ea typeface="楷体" charset="-122"/>
                <a:sym typeface="+mn-ea"/>
              </a:rPr>
              <a:t>10536</a:t>
            </a:r>
            <a:r>
              <a:rPr lang="zh-CN" altLang="en-US" sz="2400" b="1" dirty="0">
                <a:solidFill>
                  <a:srgbClr val="000000"/>
                </a:solidFill>
                <a:latin typeface="楷体" charset="-122"/>
                <a:ea typeface="楷体" charset="-122"/>
                <a:sym typeface="+mn-ea"/>
              </a:rPr>
              <a:t>元）</a:t>
            </a:r>
            <a:r>
              <a:rPr lang="zh-CN" altLang="zh-CN" sz="2400" b="1" dirty="0">
                <a:solidFill>
                  <a:srgbClr val="000000"/>
                </a:solidFill>
                <a:latin typeface="楷体" charset="-122"/>
                <a:ea typeface="楷体" charset="-122"/>
                <a:sym typeface="+mn-ea"/>
              </a:rPr>
              <a:t>，且财产状况符合相关规定的家庭。</a:t>
            </a:r>
            <a:endParaRPr lang="zh-CN" altLang="zh-CN" sz="2400" b="1" dirty="0">
              <a:solidFill>
                <a:srgbClr val="000000"/>
              </a:solidFill>
              <a:latin typeface="楷体" charset="-122"/>
              <a:ea typeface="楷体" charset="-122"/>
              <a:sym typeface="+mn-ea"/>
            </a:endParaRPr>
          </a:p>
          <a:p>
            <a:pPr indent="457200">
              <a:lnSpc>
                <a:spcPts val="3100"/>
              </a:lnSpc>
              <a:spcBef>
                <a:spcPts val="600"/>
              </a:spcBef>
              <a:spcAft>
                <a:spcPts val="600"/>
              </a:spcAft>
              <a:buFontTx/>
            </a:pPr>
            <a:r>
              <a:rPr lang="zh-CN" altLang="zh-CN" sz="2400" b="1" dirty="0">
                <a:solidFill>
                  <a:srgbClr val="000000"/>
                </a:solidFill>
                <a:latin typeface="楷体" charset="-122"/>
                <a:ea typeface="楷体" charset="-122"/>
                <a:sym typeface="+mn-ea"/>
              </a:rPr>
              <a:t>就医自负费用指经基本医疗保险、大病保险以及各类补充医疗保险、商业保险报销，并实施医疗救助后剩余的费用。</a:t>
            </a:r>
            <a:endParaRPr lang="zh-CN" altLang="en-US" sz="2400" b="1" dirty="0">
              <a:solidFill>
                <a:srgbClr val="000000"/>
              </a:solidFill>
              <a:latin typeface="楷体" charset="-122"/>
              <a:ea typeface="楷体" charset="-122"/>
              <a:sym typeface="+mn-lt"/>
            </a:endParaRPr>
          </a:p>
        </p:txBody>
      </p:sp>
      <p:sp>
        <p:nvSpPr>
          <p:cNvPr id="32771" name="文本框 1"/>
          <p:cNvSpPr txBox="1"/>
          <p:nvPr/>
        </p:nvSpPr>
        <p:spPr>
          <a:xfrm>
            <a:off x="776288" y="263525"/>
            <a:ext cx="7507287"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（五）</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单人户</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施保政策</a:t>
            </a:r>
            <a:endParaRPr lang="zh-CN" altLang="en-US" sz="3200" b="1">
              <a:solidFill>
                <a:srgbClr val="000000"/>
              </a:solidFill>
              <a:latin typeface="微软雅黑" pitchFamily="34" charset="-122"/>
              <a:ea typeface="微软雅黑" pitchFamily="34" charset="-122"/>
            </a:endParaRPr>
          </a:p>
        </p:txBody>
      </p:sp>
    </p:spTree>
  </p:cSld>
  <p:clrMapOvr>
    <a:masterClrMapping/>
  </p:clrMapOvr>
  <p:transition spd="slow" advTm="37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Freeform 5"/>
          <p:cNvSpPr>
            <a:spLocks noEditPoints="1"/>
          </p:cNvSpPr>
          <p:nvPr/>
        </p:nvSpPr>
        <p:spPr>
          <a:xfrm>
            <a:off x="447675" y="354013"/>
            <a:ext cx="493713" cy="493712"/>
          </a:xfrm>
          <a:custGeom>
            <a:avLst/>
            <a:gdLst/>
            <a:ahLst/>
            <a:cxnLst>
              <a:cxn ang="0">
                <a:pos x="2147483647" y="0"/>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bg2"/>
          </a:solidFill>
          <a:ln w="9525">
            <a:noFill/>
          </a:ln>
        </p:spPr>
        <p:txBody>
          <a:bodyPr/>
          <a:p>
            <a:endParaRPr lang="zh-CN" altLang="en-US"/>
          </a:p>
        </p:txBody>
      </p:sp>
      <p:sp>
        <p:nvSpPr>
          <p:cNvPr id="15" name="MH_Text_1"/>
          <p:cNvSpPr/>
          <p:nvPr>
            <p:custDataLst>
              <p:tags r:id="rId1"/>
            </p:custDataLst>
          </p:nvPr>
        </p:nvSpPr>
        <p:spPr>
          <a:xfrm>
            <a:off x="5719445" y="1125220"/>
            <a:ext cx="5761355" cy="5179695"/>
          </a:xfrm>
          <a:prstGeom prst="rect">
            <a:avLst/>
          </a:prstGeom>
          <a:noFill/>
          <a:ln w="12700" cap="flat" cmpd="sng">
            <a:solidFill>
              <a:srgbClr val="7F7F7F"/>
            </a:solidFill>
            <a:prstDash val="solid"/>
            <a:miter/>
            <a:headEnd type="none" w="med" len="med"/>
            <a:tailEnd type="none" w="med" len="med"/>
          </a:ln>
        </p:spPr>
        <p:txBody>
          <a:bodyPr anchor="t" anchorCtr="0"/>
          <a:p>
            <a:pPr indent="457200">
              <a:lnSpc>
                <a:spcPts val="3100"/>
              </a:lnSpc>
              <a:spcBef>
                <a:spcPts val="0"/>
              </a:spcBef>
              <a:spcAft>
                <a:spcPts val="0"/>
              </a:spcAft>
              <a:buFontTx/>
            </a:pPr>
            <a:r>
              <a:rPr lang="zh-CN" altLang="en-US" sz="2400" b="1" dirty="0">
                <a:solidFill>
                  <a:srgbClr val="000000"/>
                </a:solidFill>
                <a:latin typeface="楷体" charset="-122"/>
                <a:ea typeface="楷体" charset="-122"/>
                <a:sym typeface="+mn-lt"/>
              </a:rPr>
              <a:t>除上述对象外，所有成年无业重度残疾人均可单独提出申请，其中，依靠兄弟姐妹或者</a:t>
            </a:r>
            <a:r>
              <a:rPr lang="en-US" altLang="zh-CN" sz="2400" b="1" dirty="0">
                <a:solidFill>
                  <a:srgbClr val="000000"/>
                </a:solidFill>
                <a:latin typeface="楷体" charset="-122"/>
                <a:ea typeface="楷体" charset="-122"/>
                <a:sym typeface="+mn-lt"/>
              </a:rPr>
              <a:t>60</a:t>
            </a:r>
            <a:r>
              <a:rPr lang="zh-CN" altLang="en-US" sz="2400" b="1" dirty="0">
                <a:solidFill>
                  <a:srgbClr val="000000"/>
                </a:solidFill>
                <a:latin typeface="楷体" charset="-122"/>
                <a:ea typeface="楷体" charset="-122"/>
                <a:sym typeface="+mn-lt"/>
              </a:rPr>
              <a:t>周岁及以上老年人供养的成年无业重度残疾人，对其家庭经济状况进行评估认定时，兄弟姐妹或者</a:t>
            </a:r>
            <a:r>
              <a:rPr lang="en-US" altLang="zh-CN" sz="2400" b="1" dirty="0">
                <a:solidFill>
                  <a:srgbClr val="000000"/>
                </a:solidFill>
                <a:latin typeface="楷体" charset="-122"/>
                <a:ea typeface="楷体" charset="-122"/>
                <a:sym typeface="+mn-lt"/>
              </a:rPr>
              <a:t>60</a:t>
            </a:r>
            <a:r>
              <a:rPr lang="zh-CN" altLang="en-US" sz="2400" b="1" dirty="0">
                <a:solidFill>
                  <a:srgbClr val="000000"/>
                </a:solidFill>
                <a:latin typeface="楷体" charset="-122"/>
                <a:ea typeface="楷体" charset="-122"/>
                <a:sym typeface="+mn-lt"/>
              </a:rPr>
              <a:t>周岁及以上老年人</a:t>
            </a:r>
            <a:r>
              <a:rPr lang="zh-CN" altLang="en-US" sz="2400" b="1" dirty="0">
                <a:solidFill>
                  <a:srgbClr val="000000"/>
                </a:solidFill>
                <a:latin typeface="楷体" charset="-122"/>
                <a:ea typeface="楷体" charset="-122"/>
                <a:sym typeface="+mn-lt"/>
              </a:rPr>
              <a:t>给付的供养费用，可以视兄弟姐妹或者</a:t>
            </a:r>
            <a:r>
              <a:rPr lang="en-US" altLang="zh-CN" sz="2400" b="1" dirty="0">
                <a:solidFill>
                  <a:srgbClr val="000000"/>
                </a:solidFill>
                <a:latin typeface="楷体" charset="-122"/>
                <a:ea typeface="楷体" charset="-122"/>
                <a:sym typeface="+mn-lt"/>
              </a:rPr>
              <a:t>60</a:t>
            </a:r>
            <a:r>
              <a:rPr lang="zh-CN" altLang="en-US" sz="2400" b="1" dirty="0">
                <a:solidFill>
                  <a:srgbClr val="000000"/>
                </a:solidFill>
                <a:latin typeface="楷体" charset="-122"/>
                <a:ea typeface="楷体" charset="-122"/>
                <a:sym typeface="+mn-lt"/>
              </a:rPr>
              <a:t>周岁及以上老年人家庭经济状况适当予以豁免，符合条件的，纳入低保范围。</a:t>
            </a:r>
            <a:endParaRPr lang="zh-CN" altLang="en-US" sz="2400" b="1" dirty="0">
              <a:solidFill>
                <a:srgbClr val="000000"/>
              </a:solidFill>
              <a:latin typeface="楷体" charset="-122"/>
              <a:ea typeface="楷体" charset="-122"/>
              <a:sym typeface="+mn-lt"/>
            </a:endParaRPr>
          </a:p>
        </p:txBody>
      </p:sp>
      <p:sp>
        <p:nvSpPr>
          <p:cNvPr id="32771" name="文本框 1"/>
          <p:cNvSpPr txBox="1"/>
          <p:nvPr/>
        </p:nvSpPr>
        <p:spPr>
          <a:xfrm>
            <a:off x="776288" y="263525"/>
            <a:ext cx="7507287" cy="583565"/>
          </a:xfrm>
          <a:prstGeom prst="rect">
            <a:avLst/>
          </a:prstGeom>
          <a:noFill/>
          <a:ln w="9525">
            <a:noFill/>
          </a:ln>
        </p:spPr>
        <p:txBody>
          <a:bodyPr wrap="square" anchor="t" anchorCtr="0">
            <a:spAutoFit/>
          </a:bodyPr>
          <a:p>
            <a:r>
              <a:rPr lang="zh-CN" altLang="en-US" sz="3200" b="1">
                <a:solidFill>
                  <a:srgbClr val="000000"/>
                </a:solidFill>
                <a:latin typeface="微软雅黑" pitchFamily="34" charset="-122"/>
                <a:ea typeface="微软雅黑" pitchFamily="34" charset="-122"/>
              </a:rPr>
              <a:t>（五）</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单人户</a:t>
            </a:r>
            <a:r>
              <a:rPr lang="en-US" altLang="zh-CN" sz="3200" b="1">
                <a:solidFill>
                  <a:srgbClr val="000000"/>
                </a:solidFill>
                <a:latin typeface="微软雅黑" pitchFamily="34" charset="-122"/>
                <a:ea typeface="微软雅黑" pitchFamily="34" charset="-122"/>
              </a:rPr>
              <a:t>“</a:t>
            </a:r>
            <a:r>
              <a:rPr lang="zh-CN" altLang="en-US" sz="3200" b="1">
                <a:solidFill>
                  <a:srgbClr val="000000"/>
                </a:solidFill>
                <a:latin typeface="微软雅黑" pitchFamily="34" charset="-122"/>
                <a:ea typeface="微软雅黑" pitchFamily="34" charset="-122"/>
              </a:rPr>
              <a:t>施保政策</a:t>
            </a:r>
            <a:endParaRPr lang="zh-CN" altLang="en-US" sz="3200" b="1">
              <a:solidFill>
                <a:srgbClr val="000000"/>
              </a:solidFill>
              <a:latin typeface="微软雅黑" pitchFamily="34" charset="-122"/>
              <a:ea typeface="微软雅黑" pitchFamily="34" charset="-122"/>
            </a:endParaRPr>
          </a:p>
        </p:txBody>
      </p:sp>
      <p:pic>
        <p:nvPicPr>
          <p:cNvPr id="3" name="图片 2" descr="QQ图片20230309144915"/>
          <p:cNvPicPr>
            <a:picLocks noChangeAspect="1"/>
          </p:cNvPicPr>
          <p:nvPr/>
        </p:nvPicPr>
        <p:blipFill>
          <a:blip r:embed="rId2"/>
          <a:stretch>
            <a:fillRect/>
          </a:stretch>
        </p:blipFill>
        <p:spPr>
          <a:xfrm>
            <a:off x="626110" y="847725"/>
            <a:ext cx="4859655" cy="5460365"/>
          </a:xfrm>
          <a:prstGeom prst="rect">
            <a:avLst/>
          </a:prstGeom>
        </p:spPr>
      </p:pic>
    </p:spTree>
  </p:cSld>
  <p:clrMapOvr>
    <a:masterClrMapping/>
  </p:clrMapOvr>
  <p:transition spd="slow" advTm="37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 fill="hold"/>
                                        <p:tgtEl>
                                          <p:spTgt spid="33"/>
                                        </p:tgtEl>
                                        <p:attrNameLst>
                                          <p:attrName>ppt_w</p:attrName>
                                        </p:attrNameLst>
                                      </p:cBhvr>
                                      <p:tavLst>
                                        <p:tav tm="0">
                                          <p:val>
                                            <p:fltVal val="0.000000"/>
                                          </p:val>
                                        </p:tav>
                                        <p:tav tm="100000">
                                          <p:val>
                                            <p:strVal val="#ppt_w"/>
                                          </p:val>
                                        </p:tav>
                                      </p:tavLst>
                                    </p:anim>
                                    <p:anim calcmode="lin" valueType="num">
                                      <p:cBhvr>
                                        <p:cTn id="8" dur="300" fill="hold"/>
                                        <p:tgtEl>
                                          <p:spTgt spid="33"/>
                                        </p:tgtEl>
                                        <p:attrNameLst>
                                          <p:attrName>ppt_h</p:attrName>
                                        </p:attrNameLst>
                                      </p:cBhvr>
                                      <p:tavLst>
                                        <p:tav tm="0">
                                          <p:val>
                                            <p:fltVal val="0.000000"/>
                                          </p:val>
                                        </p:tav>
                                        <p:tav tm="100000">
                                          <p:val>
                                            <p:strVal val="#ppt_h"/>
                                          </p:val>
                                        </p:tav>
                                      </p:tavLst>
                                    </p:anim>
                                    <p:animEffect transition="in" filter="fade">
                                      <p:cBhvr>
                                        <p:cTn id="9" dur="300"/>
                                        <p:tgtEl>
                                          <p:spTgt spid="3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tags/tag1.xml><?xml version="1.0" encoding="utf-8"?>
<p:tagLst xmlns:p="http://schemas.openxmlformats.org/presentationml/2006/main">
  <p:tag name="MH" val="20150813074519"/>
  <p:tag name="MH_LIBRARY" val="GRAPHIC"/>
  <p:tag name="MH_TYPE" val="Text"/>
  <p:tag name="MH_ORDER" val="1"/>
</p:tagLst>
</file>

<file path=ppt/tags/tag2.xml><?xml version="1.0" encoding="utf-8"?>
<p:tagLst xmlns:p="http://schemas.openxmlformats.org/presentationml/2006/main">
  <p:tag name="MH" val="20150813074519"/>
  <p:tag name="MH_LIBRARY" val="GRAPHIC"/>
  <p:tag name="MH_TYPE" val="Text"/>
  <p:tag name="MH_ORDER" val="1"/>
</p:tagLst>
</file>

<file path=ppt/theme/theme1.xml><?xml version="1.0" encoding="utf-8"?>
<a:theme xmlns:a="http://schemas.openxmlformats.org/drawingml/2006/main" name="1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9126</Words>
  <Application>WPS 演示</Application>
  <PresentationFormat>自定义</PresentationFormat>
  <Paragraphs>403</Paragraphs>
  <Slides>41</Slides>
  <Notes>28</Notes>
  <HiddenSlides>1</HiddenSlides>
  <MMClips>0</MMClips>
  <ScaleCrop>false</ScaleCrop>
  <HeadingPairs>
    <vt:vector size="4" baseType="variant">
      <vt:variant>
        <vt:lpstr>主题</vt:lpstr>
      </vt:variant>
      <vt:variant>
        <vt:i4>4</vt:i4>
      </vt:variant>
      <vt:variant>
        <vt:lpstr>幻灯片标题</vt:lpstr>
      </vt:variant>
      <vt:variant>
        <vt:i4>41</vt:i4>
      </vt:variant>
    </vt:vector>
  </HeadingPairs>
  <TitlesOfParts>
    <vt:vector size="45" baseType="lpstr">
      <vt:lpstr>1_默认设计模板</vt:lpstr>
      <vt:lpstr>2_默认设计模板</vt:lpstr>
      <vt:lpstr>3_默认设计模板</vt:lpstr>
      <vt:lpstr>4_默认设计模板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甘肃省兜底保障政策浅析</dc:title>
  <dc:creator>JY JY</dc:creator>
  <cp:lastModifiedBy>Administrator</cp:lastModifiedBy>
  <cp:revision>1226</cp:revision>
  <dcterms:created xsi:type="dcterms:W3CDTF">2013-01-25T01:44:00Z</dcterms:created>
  <dcterms:modified xsi:type="dcterms:W3CDTF">2023-03-09T07:12:11Z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y fmtid="{D5CDD505-2E9C-101B-9397-08002B2CF9AE}" pid="3" name="ICV">
    <vt:lpwstr>38E7E7F4DAF14FD08EA8ACF3421DE18B</vt:lpwstr>
  </property>
</Properties>
</file>